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0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  <p:sldMasterId id="2147483758" r:id="rId9"/>
    <p:sldMasterId id="2147483770" r:id="rId10"/>
  </p:sldMasterIdLst>
  <p:notesMasterIdLst>
    <p:notesMasterId r:id="rId130"/>
  </p:notesMasterIdLst>
  <p:sldIdLst>
    <p:sldId id="468" r:id="rId11"/>
    <p:sldId id="326" r:id="rId12"/>
    <p:sldId id="425" r:id="rId13"/>
    <p:sldId id="521" r:id="rId14"/>
    <p:sldId id="337" r:id="rId15"/>
    <p:sldId id="511" r:id="rId16"/>
    <p:sldId id="446" r:id="rId17"/>
    <p:sldId id="522" r:id="rId18"/>
    <p:sldId id="398" r:id="rId19"/>
    <p:sldId id="368" r:id="rId20"/>
    <p:sldId id="376" r:id="rId21"/>
    <p:sldId id="421" r:id="rId22"/>
    <p:sldId id="399" r:id="rId23"/>
    <p:sldId id="369" r:id="rId24"/>
    <p:sldId id="422" r:id="rId25"/>
    <p:sldId id="400" r:id="rId26"/>
    <p:sldId id="447" r:id="rId27"/>
    <p:sldId id="357" r:id="rId28"/>
    <p:sldId id="409" r:id="rId29"/>
    <p:sldId id="448" r:id="rId30"/>
    <p:sldId id="410" r:id="rId31"/>
    <p:sldId id="527" r:id="rId32"/>
    <p:sldId id="412" r:id="rId33"/>
    <p:sldId id="459" r:id="rId34"/>
    <p:sldId id="450" r:id="rId35"/>
    <p:sldId id="460" r:id="rId36"/>
    <p:sldId id="461" r:id="rId37"/>
    <p:sldId id="462" r:id="rId38"/>
    <p:sldId id="465" r:id="rId39"/>
    <p:sldId id="523" r:id="rId40"/>
    <p:sldId id="396" r:id="rId41"/>
    <p:sldId id="362" r:id="rId42"/>
    <p:sldId id="363" r:id="rId43"/>
    <p:sldId id="423" r:id="rId44"/>
    <p:sldId id="401" r:id="rId45"/>
    <p:sldId id="486" r:id="rId46"/>
    <p:sldId id="487" r:id="rId47"/>
    <p:sldId id="492" r:id="rId48"/>
    <p:sldId id="493" r:id="rId49"/>
    <p:sldId id="488" r:id="rId50"/>
    <p:sldId id="489" r:id="rId51"/>
    <p:sldId id="503" r:id="rId52"/>
    <p:sldId id="504" r:id="rId53"/>
    <p:sldId id="482" r:id="rId54"/>
    <p:sldId id="476" r:id="rId55"/>
    <p:sldId id="499" r:id="rId56"/>
    <p:sldId id="533" r:id="rId57"/>
    <p:sldId id="532" r:id="rId58"/>
    <p:sldId id="505" r:id="rId59"/>
    <p:sldId id="507" r:id="rId60"/>
    <p:sldId id="506" r:id="rId61"/>
    <p:sldId id="500" r:id="rId62"/>
    <p:sldId id="501" r:id="rId63"/>
    <p:sldId id="502" r:id="rId64"/>
    <p:sldId id="518" r:id="rId65"/>
    <p:sldId id="512" r:id="rId66"/>
    <p:sldId id="508" r:id="rId67"/>
    <p:sldId id="514" r:id="rId68"/>
    <p:sldId id="515" r:id="rId69"/>
    <p:sldId id="517" r:id="rId70"/>
    <p:sldId id="528" r:id="rId71"/>
    <p:sldId id="526" r:id="rId72"/>
    <p:sldId id="530" r:id="rId73"/>
    <p:sldId id="513" r:id="rId74"/>
    <p:sldId id="402" r:id="rId75"/>
    <p:sldId id="524" r:id="rId76"/>
    <p:sldId id="531" r:id="rId77"/>
    <p:sldId id="472" r:id="rId78"/>
    <p:sldId id="477" r:id="rId79"/>
    <p:sldId id="471" r:id="rId80"/>
    <p:sldId id="478" r:id="rId81"/>
    <p:sldId id="474" r:id="rId82"/>
    <p:sldId id="481" r:id="rId83"/>
    <p:sldId id="470" r:id="rId84"/>
    <p:sldId id="480" r:id="rId85"/>
    <p:sldId id="358" r:id="rId86"/>
    <p:sldId id="336" r:id="rId87"/>
    <p:sldId id="534" r:id="rId88"/>
    <p:sldId id="535" r:id="rId89"/>
    <p:sldId id="536" r:id="rId90"/>
    <p:sldId id="537" r:id="rId91"/>
    <p:sldId id="538" r:id="rId92"/>
    <p:sldId id="539" r:id="rId93"/>
    <p:sldId id="540" r:id="rId94"/>
    <p:sldId id="541" r:id="rId95"/>
    <p:sldId id="542" r:id="rId96"/>
    <p:sldId id="543" r:id="rId97"/>
    <p:sldId id="544" r:id="rId98"/>
    <p:sldId id="545" r:id="rId99"/>
    <p:sldId id="546" r:id="rId100"/>
    <p:sldId id="547" r:id="rId101"/>
    <p:sldId id="548" r:id="rId102"/>
    <p:sldId id="549" r:id="rId103"/>
    <p:sldId id="550" r:id="rId104"/>
    <p:sldId id="551" r:id="rId105"/>
    <p:sldId id="552" r:id="rId106"/>
    <p:sldId id="553" r:id="rId107"/>
    <p:sldId id="554" r:id="rId108"/>
    <p:sldId id="555" r:id="rId109"/>
    <p:sldId id="556" r:id="rId110"/>
    <p:sldId id="557" r:id="rId111"/>
    <p:sldId id="558" r:id="rId112"/>
    <p:sldId id="559" r:id="rId113"/>
    <p:sldId id="560" r:id="rId114"/>
    <p:sldId id="561" r:id="rId115"/>
    <p:sldId id="562" r:id="rId116"/>
    <p:sldId id="563" r:id="rId117"/>
    <p:sldId id="564" r:id="rId118"/>
    <p:sldId id="565" r:id="rId119"/>
    <p:sldId id="566" r:id="rId120"/>
    <p:sldId id="567" r:id="rId121"/>
    <p:sldId id="568" r:id="rId122"/>
    <p:sldId id="569" r:id="rId123"/>
    <p:sldId id="570" r:id="rId124"/>
    <p:sldId id="571" r:id="rId125"/>
    <p:sldId id="572" r:id="rId126"/>
    <p:sldId id="573" r:id="rId127"/>
    <p:sldId id="574" r:id="rId128"/>
    <p:sldId id="575" r:id="rId1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2" autoAdjust="0"/>
    <p:restoredTop sz="94660"/>
  </p:normalViewPr>
  <p:slideViewPr>
    <p:cSldViewPr snapToGrid="0" snapToObjects="1">
      <p:cViewPr>
        <p:scale>
          <a:sx n="110" d="100"/>
          <a:sy n="110" d="100"/>
        </p:scale>
        <p:origin x="-832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120" Type="http://schemas.openxmlformats.org/officeDocument/2006/relationships/slide" Target="slides/slide110.xml"/><Relationship Id="rId121" Type="http://schemas.openxmlformats.org/officeDocument/2006/relationships/slide" Target="slides/slide111.xml"/><Relationship Id="rId122" Type="http://schemas.openxmlformats.org/officeDocument/2006/relationships/slide" Target="slides/slide112.xml"/><Relationship Id="rId123" Type="http://schemas.openxmlformats.org/officeDocument/2006/relationships/slide" Target="slides/slide113.xml"/><Relationship Id="rId124" Type="http://schemas.openxmlformats.org/officeDocument/2006/relationships/slide" Target="slides/slide114.xml"/><Relationship Id="rId125" Type="http://schemas.openxmlformats.org/officeDocument/2006/relationships/slide" Target="slides/slide115.xml"/><Relationship Id="rId126" Type="http://schemas.openxmlformats.org/officeDocument/2006/relationships/slide" Target="slides/slide116.xml"/><Relationship Id="rId127" Type="http://schemas.openxmlformats.org/officeDocument/2006/relationships/slide" Target="slides/slide117.xml"/><Relationship Id="rId128" Type="http://schemas.openxmlformats.org/officeDocument/2006/relationships/slide" Target="slides/slide118.xml"/><Relationship Id="rId129" Type="http://schemas.openxmlformats.org/officeDocument/2006/relationships/slide" Target="slides/slide11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90" Type="http://schemas.openxmlformats.org/officeDocument/2006/relationships/slide" Target="slides/slide80.xml"/><Relationship Id="rId91" Type="http://schemas.openxmlformats.org/officeDocument/2006/relationships/slide" Target="slides/slide81.xml"/><Relationship Id="rId92" Type="http://schemas.openxmlformats.org/officeDocument/2006/relationships/slide" Target="slides/slide82.xml"/><Relationship Id="rId93" Type="http://schemas.openxmlformats.org/officeDocument/2006/relationships/slide" Target="slides/slide83.xml"/><Relationship Id="rId94" Type="http://schemas.openxmlformats.org/officeDocument/2006/relationships/slide" Target="slides/slide84.xml"/><Relationship Id="rId95" Type="http://schemas.openxmlformats.org/officeDocument/2006/relationships/slide" Target="slides/slide85.xml"/><Relationship Id="rId96" Type="http://schemas.openxmlformats.org/officeDocument/2006/relationships/slide" Target="slides/slide86.xml"/><Relationship Id="rId101" Type="http://schemas.openxmlformats.org/officeDocument/2006/relationships/slide" Target="slides/slide91.xml"/><Relationship Id="rId102" Type="http://schemas.openxmlformats.org/officeDocument/2006/relationships/slide" Target="slides/slide92.xml"/><Relationship Id="rId103" Type="http://schemas.openxmlformats.org/officeDocument/2006/relationships/slide" Target="slides/slide93.xml"/><Relationship Id="rId104" Type="http://schemas.openxmlformats.org/officeDocument/2006/relationships/slide" Target="slides/slide94.xml"/><Relationship Id="rId105" Type="http://schemas.openxmlformats.org/officeDocument/2006/relationships/slide" Target="slides/slide95.xml"/><Relationship Id="rId106" Type="http://schemas.openxmlformats.org/officeDocument/2006/relationships/slide" Target="slides/slide96.xml"/><Relationship Id="rId107" Type="http://schemas.openxmlformats.org/officeDocument/2006/relationships/slide" Target="slides/slide97.xml"/><Relationship Id="rId108" Type="http://schemas.openxmlformats.org/officeDocument/2006/relationships/slide" Target="slides/slide98.xml"/><Relationship Id="rId109" Type="http://schemas.openxmlformats.org/officeDocument/2006/relationships/slide" Target="slides/slide99.xml"/><Relationship Id="rId97" Type="http://schemas.openxmlformats.org/officeDocument/2006/relationships/slide" Target="slides/slide87.xml"/><Relationship Id="rId98" Type="http://schemas.openxmlformats.org/officeDocument/2006/relationships/slide" Target="slides/slide88.xml"/><Relationship Id="rId99" Type="http://schemas.openxmlformats.org/officeDocument/2006/relationships/slide" Target="slides/slide89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100" Type="http://schemas.openxmlformats.org/officeDocument/2006/relationships/slide" Target="slides/slide90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70" Type="http://schemas.openxmlformats.org/officeDocument/2006/relationships/slide" Target="slides/slide60.xml"/><Relationship Id="rId71" Type="http://schemas.openxmlformats.org/officeDocument/2006/relationships/slide" Target="slides/slide61.xml"/><Relationship Id="rId72" Type="http://schemas.openxmlformats.org/officeDocument/2006/relationships/slide" Target="slides/slide62.xml"/><Relationship Id="rId73" Type="http://schemas.openxmlformats.org/officeDocument/2006/relationships/slide" Target="slides/slide63.xml"/><Relationship Id="rId74" Type="http://schemas.openxmlformats.org/officeDocument/2006/relationships/slide" Target="slides/slide64.xml"/><Relationship Id="rId75" Type="http://schemas.openxmlformats.org/officeDocument/2006/relationships/slide" Target="slides/slide65.xml"/><Relationship Id="rId76" Type="http://schemas.openxmlformats.org/officeDocument/2006/relationships/slide" Target="slides/slide66.xml"/><Relationship Id="rId77" Type="http://schemas.openxmlformats.org/officeDocument/2006/relationships/slide" Target="slides/slide67.xml"/><Relationship Id="rId78" Type="http://schemas.openxmlformats.org/officeDocument/2006/relationships/slide" Target="slides/slide68.xml"/><Relationship Id="rId79" Type="http://schemas.openxmlformats.org/officeDocument/2006/relationships/slide" Target="slides/slide69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130" Type="http://schemas.openxmlformats.org/officeDocument/2006/relationships/notesMaster" Target="notesMasters/notesMaster1.xml"/><Relationship Id="rId131" Type="http://schemas.openxmlformats.org/officeDocument/2006/relationships/printerSettings" Target="printerSettings/printerSettings1.bin"/><Relationship Id="rId132" Type="http://schemas.openxmlformats.org/officeDocument/2006/relationships/presProps" Target="presProps.xml"/><Relationship Id="rId133" Type="http://schemas.openxmlformats.org/officeDocument/2006/relationships/viewProps" Target="viewProps.xml"/><Relationship Id="rId134" Type="http://schemas.openxmlformats.org/officeDocument/2006/relationships/theme" Target="theme/theme1.xml"/><Relationship Id="rId13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110" Type="http://schemas.openxmlformats.org/officeDocument/2006/relationships/slide" Target="slides/slide100.xml"/><Relationship Id="rId111" Type="http://schemas.openxmlformats.org/officeDocument/2006/relationships/slide" Target="slides/slide101.xml"/><Relationship Id="rId112" Type="http://schemas.openxmlformats.org/officeDocument/2006/relationships/slide" Target="slides/slide102.xml"/><Relationship Id="rId113" Type="http://schemas.openxmlformats.org/officeDocument/2006/relationships/slide" Target="slides/slide103.xml"/><Relationship Id="rId114" Type="http://schemas.openxmlformats.org/officeDocument/2006/relationships/slide" Target="slides/slide104.xml"/><Relationship Id="rId115" Type="http://schemas.openxmlformats.org/officeDocument/2006/relationships/slide" Target="slides/slide105.xml"/><Relationship Id="rId116" Type="http://schemas.openxmlformats.org/officeDocument/2006/relationships/slide" Target="slides/slide106.xml"/><Relationship Id="rId117" Type="http://schemas.openxmlformats.org/officeDocument/2006/relationships/slide" Target="slides/slide107.xml"/><Relationship Id="rId118" Type="http://schemas.openxmlformats.org/officeDocument/2006/relationships/slide" Target="slides/slide108.xml"/><Relationship Id="rId119" Type="http://schemas.openxmlformats.org/officeDocument/2006/relationships/slide" Target="slides/slide10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80" Type="http://schemas.openxmlformats.org/officeDocument/2006/relationships/slide" Target="slides/slide70.xml"/><Relationship Id="rId81" Type="http://schemas.openxmlformats.org/officeDocument/2006/relationships/slide" Target="slides/slide71.xml"/><Relationship Id="rId82" Type="http://schemas.openxmlformats.org/officeDocument/2006/relationships/slide" Target="slides/slide72.xml"/><Relationship Id="rId83" Type="http://schemas.openxmlformats.org/officeDocument/2006/relationships/slide" Target="slides/slide73.xml"/><Relationship Id="rId84" Type="http://schemas.openxmlformats.org/officeDocument/2006/relationships/slide" Target="slides/slide74.xml"/><Relationship Id="rId85" Type="http://schemas.openxmlformats.org/officeDocument/2006/relationships/slide" Target="slides/slide75.xml"/><Relationship Id="rId86" Type="http://schemas.openxmlformats.org/officeDocument/2006/relationships/slide" Target="slides/slide76.xml"/><Relationship Id="rId87" Type="http://schemas.openxmlformats.org/officeDocument/2006/relationships/slide" Target="slides/slide77.xml"/><Relationship Id="rId88" Type="http://schemas.openxmlformats.org/officeDocument/2006/relationships/slide" Target="slides/slide78.xml"/><Relationship Id="rId89" Type="http://schemas.openxmlformats.org/officeDocument/2006/relationships/slide" Target="slides/slide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10/18/13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Tamura+99 – JCMT results</a:t>
            </a:r>
          </a:p>
          <a:p>
            <a:r>
              <a:rPr lang="en-US" dirty="0" smtClean="0"/>
              <a:t>-Other sources: GM </a:t>
            </a:r>
            <a:r>
              <a:rPr lang="en-US" dirty="0" err="1" smtClean="0"/>
              <a:t>Aur</a:t>
            </a:r>
            <a:r>
              <a:rPr lang="en-US" dirty="0" smtClean="0"/>
              <a:t>, MWC 480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3709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McKEE</a:t>
            </a:r>
            <a:r>
              <a:rPr lang="en-US" dirty="0" smtClean="0"/>
              <a:t> SAYS: initial misalignments could be from turbulence; his simulations</a:t>
            </a:r>
            <a:r>
              <a:rPr lang="en-US" baseline="0" dirty="0" smtClean="0"/>
              <a:t> drive </a:t>
            </a:r>
            <a:r>
              <a:rPr lang="en-US" baseline="0" dirty="0" err="1" smtClean="0"/>
              <a:t>turb</a:t>
            </a:r>
            <a:r>
              <a:rPr lang="en-US" baseline="0" dirty="0" smtClean="0"/>
              <a:t> at scales of ~0.5 pc</a:t>
            </a:r>
          </a:p>
          <a:p>
            <a:r>
              <a:rPr lang="en-US" baseline="0" dirty="0" smtClean="0"/>
              <a:t>-He seems misalignment with </a:t>
            </a:r>
            <a:r>
              <a:rPr lang="en-US" baseline="0" dirty="0" err="1" smtClean="0"/>
              <a:t>angmom</a:t>
            </a:r>
            <a:r>
              <a:rPr lang="en-US" baseline="0" dirty="0" smtClean="0"/>
              <a:t> and ambient B-field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-INTERPLAY BETWEEN </a:t>
            </a:r>
            <a:r>
              <a:rPr lang="en-US" dirty="0" err="1" smtClean="0"/>
              <a:t>U_rot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U_grav</a:t>
            </a:r>
            <a:r>
              <a:rPr lang="en-US" baseline="0" dirty="0" smtClean="0"/>
              <a:t>, and U_B!</a:t>
            </a:r>
          </a:p>
          <a:p>
            <a:r>
              <a:rPr lang="en-US" baseline="0" dirty="0" smtClean="0"/>
              <a:t>-y-axis: rot. rate / free-fall time</a:t>
            </a:r>
          </a:p>
          <a:p>
            <a:r>
              <a:rPr lang="en-US" baseline="0" dirty="0" smtClean="0"/>
              <a:t>-x-axis: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 [ B-pressure / thermal pressure ]</a:t>
            </a:r>
            <a:endParaRPr lang="en-US" dirty="0" smtClean="0"/>
          </a:p>
          <a:p>
            <a:r>
              <a:rPr lang="en-US" baseline="0" dirty="0" smtClean="0"/>
              <a:t>-These started with 45º obliquity</a:t>
            </a:r>
          </a:p>
          <a:p>
            <a:r>
              <a:rPr lang="en-US" baseline="0" dirty="0" smtClean="0"/>
              <a:t>-When magnetically dominated, core B-field and outflow line up</a:t>
            </a:r>
          </a:p>
          <a:p>
            <a:r>
              <a:rPr lang="en-US" baseline="0" dirty="0" smtClean="0"/>
              <a:t>-When rotationally dominated, B-field can end up </a:t>
            </a:r>
            <a:r>
              <a:rPr lang="en-US" baseline="0" dirty="0" err="1" smtClean="0"/>
              <a:t>perp</a:t>
            </a:r>
            <a:r>
              <a:rPr lang="en-US" baseline="0" dirty="0" smtClean="0"/>
              <a:t> to outflow!</a:t>
            </a:r>
          </a:p>
          <a:p>
            <a:r>
              <a:rPr lang="en-US" baseline="0" dirty="0" smtClean="0"/>
              <a:t>-Most cores tend to fall in the ~0.02 </a:t>
            </a:r>
            <a:r>
              <a:rPr lang="en-US" baseline="0" dirty="0" err="1" smtClean="0"/>
              <a:t>U_rot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U_grav</a:t>
            </a:r>
            <a:r>
              <a:rPr lang="en-US" baseline="0" dirty="0" smtClean="0"/>
              <a:t> area (Goodman et al. ‘93), but there are cores with a ratio of up to 1…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3220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-THINGS</a:t>
            </a:r>
            <a:r>
              <a:rPr lang="en-US" baseline="0" dirty="0" smtClean="0"/>
              <a:t> AREN’T ALWAYS WHAT THEY SEEM: we always want to probe deeper!  </a:t>
            </a:r>
          </a:p>
          <a:p>
            <a:r>
              <a:rPr lang="en-US" baseline="0" dirty="0" smtClean="0"/>
              <a:t>-Things look aligned on larger scales, but they’re really not, on the smallest scales…</a:t>
            </a:r>
            <a:endParaRPr lang="en-US" dirty="0" smtClean="0"/>
          </a:p>
          <a:p>
            <a:r>
              <a:rPr lang="en-US" dirty="0" smtClean="0"/>
              <a:t>-ON WHAT SCALE DO THEY BECOME MISALIGNED?!</a:t>
            </a:r>
          </a:p>
          <a:p>
            <a:r>
              <a:rPr lang="en-US" dirty="0" smtClean="0"/>
              <a:t>-Single-dish can see the larger scales</a:t>
            </a:r>
          </a:p>
          <a:p>
            <a:r>
              <a:rPr lang="en-US" dirty="0" smtClean="0"/>
              <a:t>-ALMA can see the </a:t>
            </a:r>
            <a:r>
              <a:rPr lang="en-US" dirty="0" err="1" smtClean="0"/>
              <a:t>madd</a:t>
            </a:r>
            <a:r>
              <a:rPr lang="en-US" dirty="0" smtClean="0"/>
              <a:t>-tiny scales</a:t>
            </a:r>
          </a:p>
          <a:p>
            <a:r>
              <a:rPr lang="en-US" dirty="0" smtClean="0"/>
              <a:t>-CARMA</a:t>
            </a:r>
            <a:r>
              <a:rPr lang="en-US" baseline="0" dirty="0" smtClean="0"/>
              <a:t> is relevant for probing the middle scales!!! (CARMA can also see </a:t>
            </a:r>
            <a:r>
              <a:rPr lang="en-US" baseline="0" dirty="0" err="1" smtClean="0"/>
              <a:t>madd</a:t>
            </a:r>
            <a:r>
              <a:rPr lang="en-US" baseline="0" dirty="0" smtClean="0"/>
              <a:t>-tiny scales, but we don’t have the sensitivity in full-Stokes mode)</a:t>
            </a:r>
          </a:p>
          <a:p>
            <a:endParaRPr lang="en-US" dirty="0" smtClean="0"/>
          </a:p>
          <a:p>
            <a:r>
              <a:rPr lang="en-US" dirty="0" smtClean="0"/>
              <a:t>-Simulations: 45º</a:t>
            </a:r>
            <a:r>
              <a:rPr lang="en-US" baseline="0" dirty="0" smtClean="0"/>
              <a:t> orientation, alpha of 0.01, omega of 0.5 (low field, high rotation)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-Rotationally dominant (simulation with high rotation and medium</a:t>
            </a:r>
            <a:r>
              <a:rPr lang="en-US" baseline="0" dirty="0" smtClean="0"/>
              <a:t> B-field parameters)</a:t>
            </a:r>
            <a:r>
              <a:rPr lang="en-US" dirty="0" smtClean="0"/>
              <a:t>– field gets wrapped up</a:t>
            </a:r>
          </a:p>
          <a:p>
            <a:r>
              <a:rPr lang="en-US" dirty="0" smtClean="0"/>
              <a:t>-We can still only see on the</a:t>
            </a:r>
            <a:r>
              <a:rPr lang="en-US" baseline="0" dirty="0" smtClean="0"/>
              <a:t> 0.01 pc scale with CARMA</a:t>
            </a:r>
          </a:p>
          <a:p>
            <a:endParaRPr lang="en-US" dirty="0" smtClean="0"/>
          </a:p>
          <a:p>
            <a:r>
              <a:rPr lang="en-US" dirty="0" smtClean="0"/>
              <a:t>-In A-array, could see 100 AU, but have 100x less synth. beam area</a:t>
            </a:r>
            <a:r>
              <a:rPr lang="en-US" baseline="0" dirty="0" smtClean="0"/>
              <a:t>, and unless there’s a highly polarized point source (say, a 100 AU disk), we wouldn’t see anything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581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McKEE</a:t>
            </a:r>
            <a:r>
              <a:rPr lang="en-US" dirty="0" smtClean="0"/>
              <a:t> SAYS: initial misalignments could be from turbulence; his simulations</a:t>
            </a:r>
            <a:r>
              <a:rPr lang="en-US" baseline="0" dirty="0" smtClean="0"/>
              <a:t> drive </a:t>
            </a:r>
            <a:r>
              <a:rPr lang="en-US" baseline="0" dirty="0" err="1" smtClean="0"/>
              <a:t>turb</a:t>
            </a:r>
            <a:r>
              <a:rPr lang="en-US" baseline="0" dirty="0" smtClean="0"/>
              <a:t> at scales of ~0.5 pc</a:t>
            </a:r>
          </a:p>
          <a:p>
            <a:r>
              <a:rPr lang="en-US" baseline="0" dirty="0" smtClean="0"/>
              <a:t>-He seems misalignment with </a:t>
            </a:r>
            <a:r>
              <a:rPr lang="en-US" baseline="0" dirty="0" err="1" smtClean="0"/>
              <a:t>angmom</a:t>
            </a:r>
            <a:r>
              <a:rPr lang="en-US" baseline="0" dirty="0" smtClean="0"/>
              <a:t> and ambient B-field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-INTERPLAY BETWEEN </a:t>
            </a:r>
            <a:r>
              <a:rPr lang="en-US" dirty="0" err="1" smtClean="0"/>
              <a:t>U_rot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U_grav</a:t>
            </a:r>
            <a:r>
              <a:rPr lang="en-US" baseline="0" dirty="0" smtClean="0"/>
              <a:t>, and U_B!</a:t>
            </a:r>
          </a:p>
          <a:p>
            <a:r>
              <a:rPr lang="en-US" baseline="0" dirty="0" smtClean="0"/>
              <a:t>-y-axis: rot. rate / free-fall time</a:t>
            </a:r>
          </a:p>
          <a:p>
            <a:r>
              <a:rPr lang="en-US" baseline="0" dirty="0" smtClean="0"/>
              <a:t>-x-axis: </a:t>
            </a:r>
            <a:r>
              <a:rPr lang="en-US" baseline="0" dirty="0" err="1" smtClean="0"/>
              <a:t>sqrt</a:t>
            </a:r>
            <a:r>
              <a:rPr lang="en-US" baseline="0" dirty="0" smtClean="0"/>
              <a:t> [ B-pressure / thermal pressure ]</a:t>
            </a:r>
            <a:endParaRPr lang="en-US" dirty="0" smtClean="0"/>
          </a:p>
          <a:p>
            <a:r>
              <a:rPr lang="en-US" baseline="0" dirty="0" smtClean="0"/>
              <a:t>-These started with 45º obliquity</a:t>
            </a:r>
          </a:p>
          <a:p>
            <a:r>
              <a:rPr lang="en-US" baseline="0" dirty="0" smtClean="0"/>
              <a:t>-When magnetically dominated, core B-field and outflow line up</a:t>
            </a:r>
          </a:p>
          <a:p>
            <a:r>
              <a:rPr lang="en-US" baseline="0" dirty="0" smtClean="0"/>
              <a:t>-When rotationally dominated, B-field can end up </a:t>
            </a:r>
            <a:r>
              <a:rPr lang="en-US" baseline="0" dirty="0" err="1" smtClean="0"/>
              <a:t>perp</a:t>
            </a:r>
            <a:r>
              <a:rPr lang="en-US" baseline="0" dirty="0" smtClean="0"/>
              <a:t> to outflow!</a:t>
            </a:r>
          </a:p>
          <a:p>
            <a:r>
              <a:rPr lang="en-US" baseline="0" dirty="0" smtClean="0"/>
              <a:t>-Most cores tend to fall in the ~0.02 </a:t>
            </a:r>
            <a:r>
              <a:rPr lang="en-US" baseline="0" dirty="0" err="1" smtClean="0"/>
              <a:t>U_rot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U_grav</a:t>
            </a:r>
            <a:r>
              <a:rPr lang="en-US" baseline="0" dirty="0" smtClean="0"/>
              <a:t> area (Goodman et al. ‘93), but there are cores with a ratio of up to 1…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73220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Eagle Nebula</a:t>
            </a:r>
            <a:r>
              <a:rPr lang="en-US" baseline="0" dirty="0" smtClean="0"/>
              <a:t> (</a:t>
            </a:r>
            <a:r>
              <a:rPr lang="en-US" dirty="0" smtClean="0"/>
              <a:t>M16)</a:t>
            </a:r>
          </a:p>
          <a:p>
            <a:r>
              <a:rPr lang="en-US" dirty="0" smtClean="0"/>
              <a:t>-There’s actually HIGH-mass SF going on (glowing,</a:t>
            </a:r>
            <a:r>
              <a:rPr lang="en-US" baseline="0" dirty="0" smtClean="0"/>
              <a:t> evaporating)</a:t>
            </a:r>
          </a:p>
          <a:p>
            <a:r>
              <a:rPr lang="en-US" baseline="0" dirty="0" smtClean="0"/>
              <a:t>-We, however are going to journey inside to look at low-mass forming stars: Class 0s, in particular (rising SED between 2 &amp; 8 microns)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548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-Collapsing</a:t>
            </a:r>
            <a:r>
              <a:rPr lang="en-US" baseline="0" dirty="0" smtClean="0"/>
              <a:t> envelope</a:t>
            </a:r>
          </a:p>
          <a:p>
            <a:r>
              <a:rPr lang="en-US" baseline="0" dirty="0" smtClean="0"/>
              <a:t>-Magnetically supported, collapsing “</a:t>
            </a:r>
            <a:r>
              <a:rPr lang="en-US" baseline="0" dirty="0" err="1" smtClean="0"/>
              <a:t>pseudodisk</a:t>
            </a:r>
            <a:r>
              <a:rPr lang="en-US" baseline="0" dirty="0" smtClean="0"/>
              <a:t>”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Keplerian</a:t>
            </a:r>
            <a:r>
              <a:rPr lang="en-US" baseline="0" dirty="0" smtClean="0"/>
              <a:t> (rotationally supported…?) disk in the middle, aligned with rotation &amp; outflow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Ang</a:t>
            </a:r>
            <a:r>
              <a:rPr lang="en-US" baseline="0" dirty="0" smtClean="0"/>
              <a:t> mom can be thrown out by torsional Alfven waves in the outflow…that’s sort of the same thing as spreading angular momentum outward by magnetic braking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42322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Gill Sans MT"/>
              </a:rPr>
              <a:t>The </a:t>
            </a:r>
            <a:r>
              <a:rPr lang="en-US" dirty="0" err="1" smtClean="0">
                <a:latin typeface="Gill Sans MT"/>
              </a:rPr>
              <a:t>OMT</a:t>
            </a:r>
            <a:r>
              <a:rPr lang="en-US" dirty="0" smtClean="0">
                <a:latin typeface="Gill Sans MT"/>
              </a:rPr>
              <a:t> is</a:t>
            </a:r>
            <a:r>
              <a:rPr lang="en-US" baseline="0" dirty="0" smtClean="0">
                <a:latin typeface="Gill Sans MT"/>
              </a:rPr>
              <a:t> based on a turnstile junction and 2 power combiners  - this design was worked out by Alessandro </a:t>
            </a:r>
            <a:r>
              <a:rPr lang="en-US" baseline="0" dirty="0" err="1" smtClean="0">
                <a:latin typeface="Gill Sans MT"/>
              </a:rPr>
              <a:t>Navarrini</a:t>
            </a:r>
            <a:r>
              <a:rPr lang="en-US" baseline="0" dirty="0" smtClean="0">
                <a:latin typeface="Gill Sans MT"/>
              </a:rPr>
              <a:t> when he was a </a:t>
            </a:r>
            <a:r>
              <a:rPr lang="en-US" baseline="0" dirty="0" err="1" smtClean="0">
                <a:latin typeface="Gill Sans MT"/>
              </a:rPr>
              <a:t>postdoc</a:t>
            </a:r>
            <a:r>
              <a:rPr lang="en-US" baseline="0" dirty="0" smtClean="0">
                <a:latin typeface="Gill Sans MT"/>
              </a:rPr>
              <a:t> in Berkeley.</a:t>
            </a:r>
          </a:p>
          <a:p>
            <a:r>
              <a:rPr lang="en-US" baseline="0" dirty="0" smtClean="0">
                <a:latin typeface="Gill Sans MT"/>
              </a:rPr>
              <a:t>It looks pretty intimidating to make, but it’s not as bad as it looks .  The waveguides are all split down the middle, so what you have do do is to machine 4 blocks of metal and bolt them together.</a:t>
            </a:r>
            <a:endParaRPr lang="en-US" dirty="0">
              <a:latin typeface="Gill Sans MT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404A35-0F35-4D49-956B-E31B01B6F651}" type="slidenum">
              <a:rPr lang="en-US" smtClean="0">
                <a:solidFill>
                  <a:prstClr val="black"/>
                </a:solidFill>
                <a:latin typeface="Gill Sans MT"/>
              </a:rPr>
              <a:pPr/>
              <a:t>103</a:t>
            </a:fld>
            <a:endParaRPr lang="en-US" dirty="0" smtClean="0">
              <a:solidFill>
                <a:prstClr val="black"/>
              </a:solidFill>
              <a:latin typeface="Gill Sans MT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Here’s an assembly diagram.</a:t>
            </a:r>
          </a:p>
          <a:p>
            <a:endParaRPr lang="en-US" dirty="0" smtClean="0"/>
          </a:p>
          <a:p>
            <a:r>
              <a:rPr lang="en-US" dirty="0" smtClean="0"/>
              <a:t>Now, as you know,</a:t>
            </a:r>
            <a:r>
              <a:rPr lang="en-US" baseline="0" dirty="0" smtClean="0"/>
              <a:t> it’s not so hard to get great results out of an electromagnetic simulation of a device like this, but can you actually machine it reproducibly?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EAC1A2-C17A-934C-B544-861035A6D97C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104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-Chose waveguide</a:t>
            </a:r>
            <a:r>
              <a:rPr lang="en-US" baseline="0" dirty="0" smtClean="0"/>
              <a:t> design because it can be integrated into the receiver (in the cold part), and thus doesn’t create loss the way a room-temperature quarter-wave plate does.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8374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</a:t>
            </a:r>
            <a:r>
              <a:rPr lang="en-US" baseline="0" dirty="0" smtClean="0"/>
              <a:t>e are effectively quarter-wave plates.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770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RR &amp;= I + V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LL &amp;= I - V \\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RL &amp;= </a:t>
            </a:r>
            <a:r>
              <a:rPr lang="cs-CZ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+ </a:t>
            </a:r>
            <a:r>
              <a:rPr lang="cs-CZ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iU</a:t>
            </a:r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\\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LR &amp;= </a:t>
            </a:r>
            <a:r>
              <a:rPr lang="cs-CZ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</a:t>
            </a:r>
            <a:r>
              <a:rPr lang="cs-CZ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iU</a:t>
            </a:r>
            <a:endParaRPr lang="cs-CZ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cs-CZ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&amp;= RR + LL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 &amp;= RL + LR \\</a:t>
            </a:r>
          </a:p>
          <a:p>
            <a:r>
              <a:rPr lang="cs-CZ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iU</a:t>
            </a:r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&amp;= RL - LR \\</a:t>
            </a:r>
          </a:p>
          <a:p>
            <a:r>
              <a:rPr lang="cs-CZ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 &amp;= RR - 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0124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3-sigma </a:t>
            </a:r>
            <a:r>
              <a:rPr lang="en-US" dirty="0" err="1" smtClean="0"/>
              <a:t>hypot</a:t>
            </a:r>
            <a:r>
              <a:rPr lang="en-US" dirty="0" smtClean="0"/>
              <a:t>(Q,U)/</a:t>
            </a:r>
            <a:r>
              <a:rPr lang="en-US" dirty="0" err="1" smtClean="0"/>
              <a:t>rms_QU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10º uncertainty</a:t>
            </a:r>
          </a:p>
          <a:p>
            <a:r>
              <a:rPr lang="en-US" dirty="0" smtClean="0">
                <a:sym typeface="Wingdings"/>
              </a:rPr>
              <a:t>6-sigma, 5º, etc.</a:t>
            </a:r>
          </a:p>
          <a:p>
            <a:endParaRPr lang="en-US" dirty="0" smtClean="0">
              <a:sym typeface="Wingding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&amp;= \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{Q^2 + U^2} \\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 p &amp;= p^{-1} \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{Q^2 \, \delta U^2 + U^2 \, \delta Q^2 } \\</a:t>
            </a:r>
          </a:p>
          <a:p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p_{\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 &amp;= \</a:t>
            </a:r>
            <a:r>
              <a:rPr lang="fr-FR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sqrt</a:t>
            </a:r>
            <a:r>
              <a:rPr lang="fr-FR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{p^2 - \delta p^2}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\%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{p_{\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 \pm \delta p}{I} \times 100\% \\ \\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\chi &amp;=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{1}{2} 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arctan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\left(\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frac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{U}{Q}\right) \\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\delta \chi &amp;= \frac{1}{2} \frac{\delta 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_{\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rm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</a:t>
            </a:r>
            <a:r>
              <a:rPr lang="it-IT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</a:t>
            </a:r>
            <a:r>
              <a:rPr lang="it-IT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}}} \\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4763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Tau_2: overall slope</a:t>
            </a:r>
            <a:r>
              <a:rPr lang="en-US" baseline="0" dirty="0" smtClean="0"/>
              <a:t> across IF.  Tau_3_hi,lo: intra-band slopes.  Tau_4: jumps and equal-and-opposite slopes in higher and lower chunks.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42686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fit these delays to </a:t>
            </a:r>
            <a:r>
              <a:rPr lang="en-US" dirty="0" err="1" smtClean="0"/>
              <a:t>Xyphase</a:t>
            </a:r>
            <a:r>
              <a:rPr lang="en-US" dirty="0" smtClean="0"/>
              <a:t> data at a variety of IF setups.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445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6271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038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8495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3254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7977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030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407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88557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06719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314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15287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1518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857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3093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0282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13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646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9581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6105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80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60073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Friday, October 18,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9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05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10/18/13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Friday, October 18,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jpe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4.jpe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image" Target="../media/image105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image" Target="../media/image106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image" Target="../media/image107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image" Target="../media/image108.emf"/><Relationship Id="rId3" Type="http://schemas.openxmlformats.org/officeDocument/2006/relationships/image" Target="../media/image109.emf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1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image" Target="../media/image112.jpe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image" Target="../media/image113.e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4" Type="http://schemas.openxmlformats.org/officeDocument/2006/relationships/image" Target="../media/image115.emf"/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5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6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5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4" Type="http://schemas.openxmlformats.org/officeDocument/2006/relationships/image" Target="../media/image118.emf"/><Relationship Id="rId5" Type="http://schemas.openxmlformats.org/officeDocument/2006/relationships/image" Target="../media/image119.emf"/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6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6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jpeg"/><Relationship Id="rId15" Type="http://schemas.openxmlformats.org/officeDocument/2006/relationships/image" Target="../media/image33.jp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gif"/><Relationship Id="rId7" Type="http://schemas.openxmlformats.org/officeDocument/2006/relationships/image" Target="../media/image25.gif"/><Relationship Id="rId8" Type="http://schemas.openxmlformats.org/officeDocument/2006/relationships/image" Target="../media/image26.gif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3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4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5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6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7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4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image" Target="../media/image91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image" Target="../media/image92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image" Target="../media/image93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image" Target="../media/image94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7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image" Target="../media/image98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4" Type="http://schemas.openxmlformats.org/officeDocument/2006/relationships/image" Target="../media/image100.jpeg"/><Relationship Id="rId5" Type="http://schemas.openxmlformats.org/officeDocument/2006/relationships/image" Target="../media/image101.jpg"/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4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</a:b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to envelopes to disks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4000" dirty="0" smtClean="0">
                <a:latin typeface="Gill Sans MT"/>
                <a:cs typeface="Gill Sans MT"/>
              </a:rPr>
              <a:t>a multi-scale  view of magnetized star formation</a:t>
            </a:r>
            <a:endParaRPr lang="en-US" sz="4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 smtClean="0">
                <a:latin typeface="Gill Sans MT"/>
                <a:cs typeface="Gill Sans MT"/>
              </a:rPr>
              <a:t>18 October 2013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>
                <a:latin typeface="Gill Sans MT"/>
                <a:cs typeface="Gill Sans MT"/>
              </a:rPr>
              <a:t>Harvard/</a:t>
            </a:r>
            <a:r>
              <a:rPr lang="en-US" dirty="0" err="1" smtClean="0">
                <a:latin typeface="Gill Sans MT"/>
                <a:cs typeface="Gill Sans MT"/>
              </a:rPr>
              <a:t>CfA</a:t>
            </a:r>
            <a:r>
              <a:rPr lang="en-US" dirty="0" smtClean="0">
                <a:latin typeface="Gill Sans MT"/>
                <a:cs typeface="Gill Sans MT"/>
              </a:rPr>
              <a:t> RG Lunch Talk</a:t>
            </a:r>
          </a:p>
          <a:p>
            <a:r>
              <a:rPr lang="en-US" smtClean="0"/>
              <a:t>Cambridge, Mass</a:t>
            </a:r>
            <a:r>
              <a:rPr lang="en-US" smtClean="0">
                <a:latin typeface="Gill Sans MT"/>
                <a:cs typeface="Gill Sans MT"/>
              </a:rPr>
              <a:t>.</a:t>
            </a:r>
            <a:endParaRPr lang="en-US" dirty="0" smtClean="0">
              <a:latin typeface="Gill Sans MT"/>
              <a:cs typeface="Gill Sans MT"/>
            </a:endParaRPr>
          </a:p>
          <a:p>
            <a:endParaRPr lang="en-US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73024" y="1465995"/>
            <a:ext cx="4753158" cy="5755816"/>
            <a:chOff x="4390843" y="1465995"/>
            <a:chExt cx="4753158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390843" y="1465995"/>
              <a:ext cx="4753158" cy="5755816"/>
              <a:chOff x="4390843" y="1465995"/>
              <a:chExt cx="4753158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0" b="12270"/>
              <a:stretch/>
            </p:blipFill>
            <p:spPr>
              <a:xfrm>
                <a:off x="4960471" y="2137289"/>
                <a:ext cx="4183528" cy="411393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disk/jet</a:t>
                </a:r>
                <a:r>
                  <a:rPr lang="en-US" sz="2200" b="1" dirty="0" smtClean="0">
                    <a:latin typeface="Gill Sans MT"/>
                  </a:rPr>
                  <a:t> </a:t>
                </a:r>
                <a:r>
                  <a:rPr lang="en-US" sz="2200" b="1" dirty="0">
                    <a:latin typeface="Gill Sans MT"/>
                  </a:rPr>
                  <a:t>– </a:t>
                </a:r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B-field</a:t>
                </a:r>
                <a:r>
                  <a:rPr lang="en-US" sz="2200" b="1" dirty="0" smtClean="0">
                    <a:latin typeface="Gill Sans MT"/>
                  </a:rPr>
                  <a:t> (</a:t>
                </a:r>
                <a:r>
                  <a:rPr lang="en-US" sz="2200" b="1" dirty="0" err="1" smtClean="0">
                    <a:latin typeface="Gill Sans MT"/>
                  </a:rPr>
                  <a:t>deg</a:t>
                </a:r>
                <a:r>
                  <a:rPr lang="en-US" sz="2200" b="1" dirty="0" smtClean="0">
                    <a:latin typeface="Gill Sans MT"/>
                  </a:rPr>
                  <a:t>)</a:t>
                </a:r>
                <a:endParaRPr lang="en-US" sz="2200" b="1" dirty="0">
                  <a:latin typeface="Gill Sans M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697601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ill Sans MT"/>
                  </a:rPr>
                  <a:t>Cumulative Distribution Function (CDF)</a:t>
                </a:r>
                <a:endParaRPr lang="en-US" b="1" dirty="0">
                  <a:latin typeface="Gill Sans M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 MT"/>
                </a:rPr>
                <a:t>Ménard</a:t>
              </a:r>
              <a:r>
                <a:rPr lang="en-US" dirty="0" smtClean="0">
                  <a:latin typeface="Gill Sans MT"/>
                </a:rPr>
                <a:t> &amp; </a:t>
              </a:r>
              <a:r>
                <a:rPr lang="en-US" dirty="0" err="1" smtClean="0">
                  <a:latin typeface="Gill Sans MT"/>
                </a:rPr>
                <a:t>Duchêne</a:t>
              </a:r>
              <a:r>
                <a:rPr lang="en-US" dirty="0" smtClean="0">
                  <a:latin typeface="Gill Sans MT"/>
                </a:rPr>
                <a:t> 2004</a:t>
              </a:r>
              <a:endParaRPr lang="en-US" dirty="0">
                <a:latin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6335" y="2295769"/>
            <a:ext cx="4159191" cy="4502486"/>
            <a:chOff x="296335" y="2295769"/>
            <a:chExt cx="41591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9" t="1" b="9748"/>
            <a:stretch/>
          </p:blipFill>
          <p:spPr>
            <a:xfrm>
              <a:off x="330679" y="2295769"/>
              <a:ext cx="4124847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ill Sans MT"/>
                    <a:ea typeface="ＭＳ Ｐゴシック"/>
                    <a:cs typeface="Gill Sans MT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 rot="16200000">
            <a:off x="4461560" y="596458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465552" y="2284236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8429" y="6202913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0546" y="618195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HARDWARE SLIDES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239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" y="-54015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6573047" y="6439700"/>
            <a:ext cx="2582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7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" y="-54015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6573047" y="6439700"/>
            <a:ext cx="2582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9529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6" descr="Snapshot 2008-03-23 11-27-07.tif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117725" y="1212850"/>
            <a:ext cx="5267325" cy="4945063"/>
          </a:xfrm>
        </p:spPr>
      </p:pic>
      <p:sp>
        <p:nvSpPr>
          <p:cNvPr id="22531" name="Title 1"/>
          <p:cNvSpPr>
            <a:spLocks noGrp="1"/>
          </p:cNvSpPr>
          <p:nvPr>
            <p:ph type="title"/>
          </p:nvPr>
        </p:nvSpPr>
        <p:spPr>
          <a:xfrm>
            <a:off x="584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/>
              <a:t>Turnstile-junction OMT</a:t>
            </a:r>
          </a:p>
        </p:txBody>
      </p:sp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1028700" y="6191250"/>
            <a:ext cx="7467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err="1">
                <a:solidFill>
                  <a:prstClr val="white"/>
                </a:solidFill>
                <a:latin typeface="Gill Sans MT"/>
                <a:cs typeface="Gill Sans MT"/>
              </a:rPr>
              <a:t>Navarrini</a:t>
            </a:r>
            <a:r>
              <a:rPr lang="en-US" sz="2000" dirty="0">
                <a:solidFill>
                  <a:prstClr val="white"/>
                </a:solidFill>
                <a:latin typeface="Gill Sans MT"/>
                <a:cs typeface="Gill Sans MT"/>
              </a:rPr>
              <a:t> &amp; </a:t>
            </a:r>
            <a:r>
              <a:rPr lang="en-US" sz="2000" dirty="0" err="1">
                <a:solidFill>
                  <a:prstClr val="white"/>
                </a:solidFill>
                <a:latin typeface="Gill Sans MT"/>
                <a:cs typeface="Gill Sans MT"/>
              </a:rPr>
              <a:t>Plambeck</a:t>
            </a:r>
            <a:r>
              <a:rPr lang="en-US" sz="2000" dirty="0">
                <a:solidFill>
                  <a:prstClr val="white"/>
                </a:solidFill>
                <a:latin typeface="Gill Sans MT"/>
                <a:cs typeface="Gill Sans MT"/>
              </a:rPr>
              <a:t> 2006, IEEE-MTT, 54, 272-277</a:t>
            </a:r>
          </a:p>
        </p:txBody>
      </p:sp>
      <p:sp>
        <p:nvSpPr>
          <p:cNvPr id="13" name="Freeform 12"/>
          <p:cNvSpPr/>
          <p:nvPr/>
        </p:nvSpPr>
        <p:spPr>
          <a:xfrm>
            <a:off x="3695700" y="4686300"/>
            <a:ext cx="292100" cy="152400"/>
          </a:xfrm>
          <a:custGeom>
            <a:avLst/>
            <a:gdLst>
              <a:gd name="connsiteX0" fmla="*/ 0 w 292100"/>
              <a:gd name="connsiteY0" fmla="*/ 152400 h 152400"/>
              <a:gd name="connsiteX1" fmla="*/ 292100 w 292100"/>
              <a:gd name="connsiteY1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100" h="152400">
                <a:moveTo>
                  <a:pt x="0" y="152400"/>
                </a:moveTo>
                <a:lnTo>
                  <a:pt x="292100" y="0"/>
                </a:lnTo>
              </a:path>
            </a:pathLst>
          </a:custGeom>
          <a:ln>
            <a:solidFill>
              <a:srgbClr val="FFFF00">
                <a:alpha val="0"/>
              </a:srgbClr>
            </a:solidFill>
            <a:head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502150" y="3009900"/>
            <a:ext cx="12700" cy="342900"/>
          </a:xfrm>
          <a:custGeom>
            <a:avLst/>
            <a:gdLst>
              <a:gd name="connsiteX0" fmla="*/ 12700 w 12700"/>
              <a:gd name="connsiteY0" fmla="*/ 342900 h 342900"/>
              <a:gd name="connsiteX1" fmla="*/ 0 w 12700"/>
              <a:gd name="connsiteY1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42900">
                <a:moveTo>
                  <a:pt x="12700" y="342900"/>
                </a:moveTo>
                <a:lnTo>
                  <a:pt x="0" y="0"/>
                </a:lnTo>
              </a:path>
            </a:pathLst>
          </a:custGeom>
          <a:ln>
            <a:solidFill>
              <a:srgbClr val="FFFF00">
                <a:alpha val="0"/>
              </a:srgb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356100" y="2216150"/>
            <a:ext cx="6350" cy="361950"/>
          </a:xfrm>
          <a:custGeom>
            <a:avLst/>
            <a:gdLst>
              <a:gd name="connsiteX0" fmla="*/ 6350 w 6350"/>
              <a:gd name="connsiteY0" fmla="*/ 361950 h 361950"/>
              <a:gd name="connsiteX1" fmla="*/ 0 w 6350"/>
              <a:gd name="connsiteY1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61950">
                <a:moveTo>
                  <a:pt x="6350" y="361950"/>
                </a:moveTo>
                <a:lnTo>
                  <a:pt x="0" y="0"/>
                </a:lnTo>
              </a:path>
            </a:pathLst>
          </a:custGeom>
          <a:ln>
            <a:solidFill>
              <a:schemeClr val="bg1">
                <a:alpha val="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346450" y="3390900"/>
            <a:ext cx="3175" cy="355600"/>
          </a:xfrm>
          <a:custGeom>
            <a:avLst/>
            <a:gdLst>
              <a:gd name="connsiteX0" fmla="*/ 3175 w 3175"/>
              <a:gd name="connsiteY0" fmla="*/ 355600 h 355600"/>
              <a:gd name="connsiteX1" fmla="*/ 0 w 3175"/>
              <a:gd name="connsiteY1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" h="355600">
                <a:moveTo>
                  <a:pt x="3175" y="355600"/>
                </a:moveTo>
                <a:cubicBezTo>
                  <a:pt x="2117" y="237067"/>
                  <a:pt x="1058" y="118533"/>
                  <a:pt x="0" y="0"/>
                </a:cubicBezTo>
              </a:path>
            </a:pathLst>
          </a:custGeom>
          <a:ln>
            <a:solidFill>
              <a:srgbClr val="FFFF00">
                <a:alpha val="0"/>
              </a:srgbClr>
            </a:solidFill>
            <a:head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937125" y="1984375"/>
            <a:ext cx="0" cy="317500"/>
          </a:xfrm>
          <a:custGeom>
            <a:avLst/>
            <a:gdLst>
              <a:gd name="connsiteX0" fmla="*/ 0 w 0"/>
              <a:gd name="connsiteY0" fmla="*/ 0 h 317500"/>
              <a:gd name="connsiteX1" fmla="*/ 0 w 0"/>
              <a:gd name="connsiteY1" fmla="*/ 317500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17500">
                <a:moveTo>
                  <a:pt x="0" y="0"/>
                </a:moveTo>
                <a:lnTo>
                  <a:pt x="0" y="317500"/>
                </a:lnTo>
              </a:path>
            </a:pathLst>
          </a:custGeom>
          <a:ln>
            <a:solidFill>
              <a:srgbClr val="000090">
                <a:alpha val="0"/>
              </a:srgb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4419600" y="1606550"/>
            <a:ext cx="279400" cy="114300"/>
          </a:xfrm>
          <a:custGeom>
            <a:avLst/>
            <a:gdLst>
              <a:gd name="connsiteX0" fmla="*/ 231775 w 231775"/>
              <a:gd name="connsiteY0" fmla="*/ 0 h 92075"/>
              <a:gd name="connsiteX1" fmla="*/ 0 w 231775"/>
              <a:gd name="connsiteY1" fmla="*/ 92075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1775" h="92075">
                <a:moveTo>
                  <a:pt x="231775" y="0"/>
                </a:moveTo>
                <a:lnTo>
                  <a:pt x="0" y="92075"/>
                </a:lnTo>
              </a:path>
            </a:pathLst>
          </a:custGeom>
          <a:ln>
            <a:solidFill>
              <a:srgbClr val="FFFF00">
                <a:alpha val="0"/>
              </a:srgb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381250" y="5838825"/>
            <a:ext cx="6350" cy="209550"/>
          </a:xfrm>
          <a:custGeom>
            <a:avLst/>
            <a:gdLst>
              <a:gd name="connsiteX0" fmla="*/ 6350 w 6350"/>
              <a:gd name="connsiteY0" fmla="*/ 209550 h 209550"/>
              <a:gd name="connsiteX1" fmla="*/ 0 w 63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09550">
                <a:moveTo>
                  <a:pt x="6350" y="209550"/>
                </a:moveTo>
                <a:lnTo>
                  <a:pt x="0" y="0"/>
                </a:lnTo>
              </a:path>
            </a:pathLst>
          </a:custGeom>
          <a:ln>
            <a:solidFill>
              <a:srgbClr val="FFFF00">
                <a:alpha val="0"/>
              </a:srgb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03620" y="6035992"/>
            <a:ext cx="1148080" cy="1588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99200" y="560070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  <a:cs typeface="Gill Sans MT"/>
              </a:rPr>
              <a:t>1 cm</a:t>
            </a:r>
            <a:endParaRPr lang="en-US" dirty="0">
              <a:solidFill>
                <a:prstClr val="black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6396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OMT</a:t>
            </a:r>
            <a:r>
              <a:rPr lang="en-US" sz="3600" dirty="0" smtClean="0"/>
              <a:t> construction</a:t>
            </a:r>
            <a:endParaRPr lang="en-US" sz="3600" dirty="0"/>
          </a:p>
        </p:txBody>
      </p:sp>
      <p:pic>
        <p:nvPicPr>
          <p:cNvPr id="24579" name="Picture 3" descr="omt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914400"/>
            <a:ext cx="6376988" cy="551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2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7" name="Picture 2" descr="IMG_294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274638"/>
            <a:ext cx="32639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latin typeface="Gill Sans MT"/>
                <a:cs typeface="Gill Sans MT"/>
              </a:rPr>
              <a:t>Testing </a:t>
            </a:r>
            <a:r>
              <a:rPr lang="en-US" sz="2000" dirty="0" err="1" smtClean="0">
                <a:solidFill>
                  <a:prstClr val="white"/>
                </a:solidFill>
                <a:latin typeface="Gill Sans MT"/>
                <a:cs typeface="Gill Sans MT"/>
              </a:rPr>
              <a:t>OMTs</a:t>
            </a:r>
            <a:r>
              <a:rPr lang="en-US" sz="2000" dirty="0" smtClean="0">
                <a:solidFill>
                  <a:prstClr val="white"/>
                </a:solidFill>
                <a:latin typeface="Gill Sans MT"/>
                <a:cs typeface="Gill Sans MT"/>
              </a:rPr>
              <a:t> using 300 GHz network analyzer at Agilent</a:t>
            </a:r>
            <a:endParaRPr lang="en-US" sz="2000" dirty="0">
              <a:solidFill>
                <a:prstClr val="white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2504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Some </a:t>
            </a:r>
            <a:r>
              <a:rPr lang="en-US" sz="3600" dirty="0" err="1" smtClean="0">
                <a:solidFill>
                  <a:srgbClr val="000000"/>
                </a:solidFill>
              </a:rPr>
              <a:t>OMTs</a:t>
            </a:r>
            <a:r>
              <a:rPr lang="en-US" sz="3600" dirty="0" smtClean="0">
                <a:solidFill>
                  <a:srgbClr val="000000"/>
                </a:solidFill>
              </a:rPr>
              <a:t> have resonances…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" name="Picture 2" descr="OMTcompare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24811" y="-208789"/>
            <a:ext cx="5852107" cy="82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7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Unequal sidearm lengths in OMT can </a:t>
            </a:r>
            <a:br>
              <a:rPr lang="en-US" sz="3600" dirty="0" smtClean="0"/>
            </a:br>
            <a:r>
              <a:rPr lang="en-US" sz="3600" dirty="0" smtClean="0"/>
              <a:t>cause resonances (simulation)</a:t>
            </a:r>
          </a:p>
        </p:txBody>
      </p:sp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4114800" y="4038600"/>
            <a:ext cx="1066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6628" name="Content Placeholder 5" descr="Snapshot 2008-03-24 19-06-33.tif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1828800"/>
            <a:ext cx="7448565" cy="4852988"/>
          </a:xfrm>
        </p:spPr>
      </p:pic>
    </p:spTree>
    <p:extLst>
      <p:ext uri="{BB962C8B-B14F-4D97-AF65-F5344CB8AC3E}">
        <p14:creationId xmlns:p14="http://schemas.microsoft.com/office/powerpoint/2010/main" val="23485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solidFill>
                  <a:srgbClr val="000000"/>
                </a:solidFill>
              </a:rPr>
              <a:t>OMT</a:t>
            </a:r>
            <a:r>
              <a:rPr lang="en-US" sz="3600" dirty="0" smtClean="0">
                <a:solidFill>
                  <a:srgbClr val="000000"/>
                </a:solidFill>
              </a:rPr>
              <a:t> tests at 4K</a:t>
            </a:r>
            <a:br>
              <a:rPr lang="en-US" sz="3600" dirty="0" smtClean="0">
                <a:solidFill>
                  <a:srgbClr val="000000"/>
                </a:solidFill>
              </a:rPr>
            </a:br>
            <a:r>
              <a:rPr lang="en-US" sz="2800" dirty="0" smtClean="0">
                <a:solidFill>
                  <a:srgbClr val="000000"/>
                </a:solidFill>
              </a:rPr>
              <a:t>(</a:t>
            </a:r>
            <a:r>
              <a:rPr lang="en-US" sz="2800" dirty="0" err="1" smtClean="0">
                <a:solidFill>
                  <a:srgbClr val="000000"/>
                </a:solidFill>
              </a:rPr>
              <a:t>passbands</a:t>
            </a:r>
            <a:r>
              <a:rPr lang="en-US" sz="2800" dirty="0" smtClean="0">
                <a:solidFill>
                  <a:srgbClr val="000000"/>
                </a:solidFill>
              </a:rPr>
              <a:t>, LO = 210-255 GHz in 1 GHz steps)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4" name="Content Placeholder 3" descr="pb_OMT10.pdf"/>
          <p:cNvPicPr>
            <a:picLocks noGrp="1" noChangeAspect="1"/>
          </p:cNvPicPr>
          <p:nvPr>
            <p:ph idx="1"/>
          </p:nvPr>
        </p:nvPicPr>
        <p:blipFill>
          <a:blip r:embed="rId2"/>
          <a:srcRect t="16742"/>
          <a:stretch>
            <a:fillRect/>
          </a:stretch>
        </p:blipFill>
        <p:spPr>
          <a:xfrm>
            <a:off x="152400" y="1600200"/>
            <a:ext cx="4572000" cy="4926106"/>
          </a:xfrm>
        </p:spPr>
      </p:pic>
      <p:pic>
        <p:nvPicPr>
          <p:cNvPr id="5" name="Picture 4" descr="pb_OMT15.pdf"/>
          <p:cNvPicPr>
            <a:picLocks noChangeAspect="1"/>
          </p:cNvPicPr>
          <p:nvPr/>
        </p:nvPicPr>
        <p:blipFill>
          <a:blip r:embed="rId3"/>
          <a:srcRect t="16742"/>
          <a:stretch>
            <a:fillRect/>
          </a:stretch>
        </p:blipFill>
        <p:spPr>
          <a:xfrm>
            <a:off x="4343400" y="1600200"/>
            <a:ext cx="4572000" cy="4926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1417638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 MT"/>
                <a:cs typeface="Gill Sans MT"/>
              </a:rPr>
              <a:t>OMT10  (bad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1415534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 MT"/>
                <a:cs typeface="Gill Sans MT"/>
              </a:rPr>
              <a:t>OMT15  (good)</a:t>
            </a:r>
            <a:endParaRPr lang="en-US" sz="20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131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2533C"/>
                </a:solidFill>
              </a:rPr>
              <a:t>2</a:t>
            </a:r>
            <a:r>
              <a:rPr lang="en-US" dirty="0">
                <a:solidFill>
                  <a:srgbClr val="D2533C"/>
                </a:solidFill>
              </a:rPr>
              <a:t>-section polarizer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5" name="Picture 4" descr="carma_memo54.pdf"/>
          <p:cNvPicPr>
            <a:picLocks noChangeAspect="1"/>
          </p:cNvPicPr>
          <p:nvPr/>
        </p:nvPicPr>
        <p:blipFill>
          <a:blip r:embed="rId3"/>
          <a:srcRect l="13836" t="11111" r="40566" b="66667"/>
          <a:stretch>
            <a:fillRect/>
          </a:stretch>
        </p:blipFill>
        <p:spPr>
          <a:xfrm>
            <a:off x="1062990" y="1143000"/>
            <a:ext cx="7623810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2700" y="2991653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ill Sans MT"/>
              </a:rPr>
              <a:t>λ/2 </a:t>
            </a:r>
            <a:r>
              <a:rPr 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retarder</a:t>
            </a:r>
          </a:p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 at 15°</a:t>
            </a:r>
            <a:endParaRPr 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97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ill Sans MT"/>
              </a:rPr>
              <a:t>λ/4 </a:t>
            </a:r>
            <a:r>
              <a:rPr 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retarder</a:t>
            </a:r>
          </a:p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 at 74.5°</a:t>
            </a:r>
            <a:endParaRPr 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82444" y="6482449"/>
            <a:ext cx="449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Engargiola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CARMA Memo #54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0582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b="11689"/>
          <a:stretch/>
        </p:blipFill>
        <p:spPr>
          <a:xfrm>
            <a:off x="1570182" y="1132459"/>
            <a:ext cx="6703622" cy="5131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677690" y="3327298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Targon</a:t>
            </a:r>
            <a:r>
              <a:rPr lang="en-US" dirty="0" smtClean="0">
                <a:latin typeface="Gill Sans MT"/>
              </a:rPr>
              <a:t>+ 2011</a:t>
            </a:r>
            <a:endParaRPr lang="en-US" dirty="0">
              <a:latin typeface="Gill Sans M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1212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~1 pc</a:t>
              </a:r>
              <a:endParaRPr lang="en-US" sz="2200" b="1" dirty="0">
                <a:latin typeface="Gill Sans MT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jet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17708" y="578372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16575" y="120009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7413" y="624456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9186" y="626415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5390444"/>
            <a:ext cx="8425179" cy="9906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R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smtClean="0">
                <a:solidFill>
                  <a:srgbClr val="000000"/>
                </a:solidFill>
              </a:rPr>
              <a:t>  L        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3600" dirty="0" smtClean="0">
                <a:solidFill>
                  <a:srgbClr val="000000"/>
                </a:solidFill>
              </a:rPr>
              <a:t>                </a:t>
            </a:r>
            <a:r>
              <a:rPr lang="en-US" sz="36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3600" dirty="0" smtClean="0">
                <a:solidFill>
                  <a:srgbClr val="000000"/>
                </a:solidFill>
              </a:rPr>
              <a:t>       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    </a:t>
            </a:r>
            <a:r>
              <a:rPr lang="en-US" sz="3600" dirty="0" smtClean="0">
                <a:solidFill>
                  <a:srgbClr val="000000"/>
                </a:solidFill>
              </a:rPr>
              <a:t>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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2060" y="1906179"/>
            <a:ext cx="12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Receiver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" y="1982379"/>
            <a:ext cx="119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Sky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1917700" y="1079501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4513580" y="5114924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7053580" y="5116512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331060" y="4728390"/>
            <a:ext cx="164784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200" dirty="0" smtClean="0">
                <a:solidFill>
                  <a:srgbClr val="292934"/>
                </a:solidFill>
                <a:latin typeface="Gill Sans MT"/>
                <a:cs typeface="Gill Sans MT"/>
              </a:rPr>
              <a:t>Credit: Greg </a:t>
            </a:r>
            <a:r>
              <a:rPr lang="en-US" sz="1200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Engargiola</a:t>
            </a:r>
            <a:endParaRPr lang="en-US" sz="1200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3700" y="5715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D2533C"/>
                </a:solidFill>
                <a:latin typeface="Gill Sans MT"/>
              </a:rPr>
              <a:t>Polarizer simulation</a:t>
            </a:r>
            <a:endParaRPr lang="en-US" sz="3600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68300" y="1905000"/>
            <a:ext cx="9906000" cy="3485444"/>
            <a:chOff x="-203200" y="1905000"/>
            <a:chExt cx="9906000" cy="3485444"/>
          </a:xfrm>
        </p:grpSpPr>
        <p:grpSp>
          <p:nvGrpSpPr>
            <p:cNvPr id="6" name="Group 5"/>
            <p:cNvGrpSpPr/>
            <p:nvPr/>
          </p:nvGrpSpPr>
          <p:grpSpPr>
            <a:xfrm>
              <a:off x="-203200" y="1905000"/>
              <a:ext cx="9906000" cy="3485444"/>
              <a:chOff x="-203200" y="1905000"/>
              <a:chExt cx="9906000" cy="3485444"/>
            </a:xfrm>
          </p:grpSpPr>
          <p:pic>
            <p:nvPicPr>
              <p:cNvPr id="3" name="Picture 2" descr="carma_memo54.pdf"/>
              <p:cNvPicPr>
                <a:picLocks noChangeAspect="1"/>
              </p:cNvPicPr>
              <p:nvPr/>
            </p:nvPicPr>
            <p:blipFill>
              <a:blip r:embed="rId3"/>
              <a:srcRect l="9119" t="40000" r="5974" b="38888"/>
              <a:stretch>
                <a:fillRect/>
              </a:stretch>
            </p:blipFill>
            <p:spPr>
              <a:xfrm rot="10800000">
                <a:off x="-203200" y="1905000"/>
                <a:ext cx="9906000" cy="3485444"/>
              </a:xfrm>
              <a:prstGeom prst="rect">
                <a:avLst/>
              </a:prstGeom>
            </p:spPr>
          </p:pic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120650" y="4187934"/>
                <a:ext cx="647699" cy="426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4000" kern="1200" spc="-1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Gill Sans MT"/>
                  </a:rPr>
                  <a:t>L</a:t>
                </a:r>
                <a:r>
                  <a:rPr lang="en-US" sz="1800" dirty="0" smtClean="0">
                    <a:solidFill>
                      <a:srgbClr val="000000"/>
                    </a:solidFill>
                    <a:latin typeface="Gill Sans MT"/>
                  </a:rPr>
                  <a:t>CP</a:t>
                </a:r>
                <a:endParaRPr lang="en-US" sz="1800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</p:grp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133350" y="2689334"/>
              <a:ext cx="647699" cy="4261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4000" kern="1200" spc="-1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0000"/>
                  </a:solidFill>
                  <a:latin typeface="Gill Sans MT"/>
                </a:rPr>
                <a:t>R</a:t>
              </a:r>
              <a:r>
                <a:rPr lang="en-US" sz="1800" dirty="0" smtClean="0">
                  <a:solidFill>
                    <a:srgbClr val="000000"/>
                  </a:solidFill>
                  <a:latin typeface="Gill Sans MT"/>
                </a:rPr>
                <a:t>CP</a:t>
              </a:r>
              <a:endParaRPr lang="en-US" sz="1800" dirty="0">
                <a:solidFill>
                  <a:srgbClr val="000000"/>
                </a:solidFill>
                <a:latin typeface="Gill Sans MT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8797909" y="2587490"/>
            <a:ext cx="346091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ill Sans MT"/>
              </a:rPr>
              <a:t>X</a:t>
            </a:r>
            <a:endParaRPr lang="en-US" sz="1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810609" y="4098790"/>
            <a:ext cx="346091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ill Sans MT"/>
              </a:rPr>
              <a:t>Y</a:t>
            </a:r>
            <a:endParaRPr lang="en-US" sz="1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20650" y="1686034"/>
            <a:ext cx="1797050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ill Sans MT"/>
                <a:sym typeface="Wingdings"/>
              </a:rPr>
              <a:t> Feed horn (sky)</a:t>
            </a:r>
            <a:endParaRPr lang="en-US" sz="1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007350" y="1693101"/>
            <a:ext cx="1225550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ill Sans MT"/>
                <a:sym typeface="Wingdings"/>
              </a:rPr>
              <a:t>OMT </a:t>
            </a:r>
            <a:endParaRPr lang="en-US" sz="1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45450" y="5869971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X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2100" y="499674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Y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Curved Down Arrow 33"/>
          <p:cNvSpPr/>
          <p:nvPr/>
        </p:nvSpPr>
        <p:spPr>
          <a:xfrm>
            <a:off x="609600" y="5102224"/>
            <a:ext cx="384160" cy="520700"/>
          </a:xfrm>
          <a:prstGeom prst="curvedDown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6" name="Curved Down Arrow 35"/>
          <p:cNvSpPr/>
          <p:nvPr/>
        </p:nvSpPr>
        <p:spPr>
          <a:xfrm rot="10800000" flipH="1">
            <a:off x="1158860" y="6172200"/>
            <a:ext cx="393700" cy="539044"/>
          </a:xfrm>
          <a:prstGeom prst="curvedDown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884431" y="4826000"/>
            <a:ext cx="1948419" cy="1977417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4" name="Straight Arrow Connector 4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5537200" y="2174083"/>
            <a:ext cx="3441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sz="1400" dirty="0" smtClean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sz="1400" dirty="0" err="1" smtClean="0">
                <a:solidFill>
                  <a:srgbClr val="292934"/>
                </a:solidFill>
                <a:latin typeface="Gill Sans MT"/>
              </a:rPr>
              <a:t>Engargiola</a:t>
            </a:r>
            <a:r>
              <a:rPr lang="en-US" sz="1400" dirty="0" smtClean="0">
                <a:solidFill>
                  <a:srgbClr val="292934"/>
                </a:solidFill>
                <a:latin typeface="Gill Sans MT"/>
              </a:rPr>
              <a:t>, CARMA Memo #54</a:t>
            </a:r>
            <a:endParaRPr lang="en-US" sz="14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1046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" descr="IMG_2895.JPG"/>
          <p:cNvPicPr>
            <a:picLocks noChangeAspect="1"/>
          </p:cNvPicPr>
          <p:nvPr/>
        </p:nvPicPr>
        <p:blipFill>
          <a:blip r:embed="rId2">
            <a:lum bright="18000" contrast="25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Polarizer construction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685800" y="5715000"/>
            <a:ext cx="1447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Aluminum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mandrel</a:t>
            </a:r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2438400" y="5634038"/>
            <a:ext cx="1676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Copper </a:t>
            </a:r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electroplated onto mandrel</a:t>
            </a:r>
          </a:p>
        </p:txBody>
      </p:sp>
      <p:sp>
        <p:nvSpPr>
          <p:cNvPr id="20486" name="TextBox 5"/>
          <p:cNvSpPr txBox="1">
            <a:spLocks noChangeArrowheads="1"/>
          </p:cNvSpPr>
          <p:nvPr/>
        </p:nvSpPr>
        <p:spPr bwMode="auto">
          <a:xfrm>
            <a:off x="4533900" y="5715000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achined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6654800" y="571500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oldered </a:t>
            </a:r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into waveguide flange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40600" y="6770489"/>
            <a:ext cx="1733550" cy="1588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6850" y="6335197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  <a:cs typeface="Gill Sans MT"/>
              </a:rPr>
              <a:t>1 inch</a:t>
            </a:r>
            <a:endParaRPr lang="en-US" dirty="0">
              <a:solidFill>
                <a:prstClr val="black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11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Sample polarizer test data</a:t>
            </a:r>
            <a:br>
              <a:rPr lang="en-US" sz="3600" dirty="0" smtClean="0">
                <a:solidFill>
                  <a:srgbClr val="000000"/>
                </a:solidFill>
              </a:rPr>
            </a:br>
            <a:r>
              <a:rPr lang="en-US" sz="3600" dirty="0" smtClean="0">
                <a:solidFill>
                  <a:srgbClr val="000000"/>
                </a:solidFill>
              </a:rPr>
              <a:t>(mandrel machining errors)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5" name="Picture 4" descr="tuck4.pdf"/>
          <p:cNvPicPr>
            <a:picLocks noChangeAspect="1"/>
          </p:cNvPicPr>
          <p:nvPr/>
        </p:nvPicPr>
        <p:blipFill>
          <a:blip r:embed="rId2"/>
          <a:srcRect l="2037" t="19392" r="6296"/>
          <a:stretch>
            <a:fillRect/>
          </a:stretch>
        </p:blipFill>
        <p:spPr>
          <a:xfrm>
            <a:off x="558800" y="1253067"/>
            <a:ext cx="8382000" cy="52085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2518406" y="3233115"/>
            <a:ext cx="5719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Gill Sans MT"/>
                <a:cs typeface="Gill Sans MT"/>
              </a:rPr>
              <a:t>Fraction of linear radiation converted to RCP and LCP</a:t>
            </a:r>
            <a:endParaRPr lang="en-US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368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 calibration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80845"/>
            <a:ext cx="8229600" cy="50927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Two main steps to calibrate a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polarimeter</a:t>
            </a:r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:</a:t>
            </a:r>
          </a:p>
          <a:p>
            <a:endParaRPr lang="en-US" dirty="0" smtClean="0">
              <a:solidFill>
                <a:srgbClr val="292934"/>
              </a:solidFill>
              <a:latin typeface="Gill Sans MT"/>
              <a:cs typeface="Gill Sans MT"/>
              <a:sym typeface="Wingdings"/>
            </a:endParaRPr>
          </a:p>
          <a:p>
            <a:pPr lvl="1"/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XY phase</a:t>
            </a:r>
          </a:p>
          <a:p>
            <a:pPr lvl="2"/>
            <a:r>
              <a:rPr lang="en-US" dirty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T</a:t>
            </a:r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he absolute phase offset between the RCP and LCP receivers of an antenna</a:t>
            </a:r>
          </a:p>
          <a:p>
            <a:pPr marL="457200" lvl="1" indent="0">
              <a:buFont typeface="Arial"/>
              <a:buNone/>
            </a:pPr>
            <a:endParaRPr lang="en-US" dirty="0" smtClean="0">
              <a:solidFill>
                <a:srgbClr val="292934"/>
              </a:solidFill>
              <a:latin typeface="Gill Sans MT"/>
              <a:cs typeface="Gill Sans MT"/>
              <a:sym typeface="Wingdings"/>
            </a:endParaRPr>
          </a:p>
          <a:p>
            <a:pPr lvl="1"/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Leakage terms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The fraction of LCP radiation detected in the RCP receiver, and vice versa</a:t>
            </a:r>
            <a:endParaRPr lang="en-US" dirty="0">
              <a:solidFill>
                <a:srgbClr val="292934"/>
              </a:solidFill>
              <a:latin typeface="Gill Sans MT"/>
              <a:cs typeface="Gill Sans MT"/>
              <a:sym typeface="Wingdings"/>
            </a:endParaRPr>
          </a:p>
          <a:p>
            <a:pPr lvl="1"/>
            <a:endParaRPr lang="en-US" dirty="0" smtClean="0">
              <a:solidFill>
                <a:srgbClr val="292934"/>
              </a:solidFill>
              <a:latin typeface="Gill Sans MT"/>
              <a:cs typeface="Gill Sans MT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61510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43"/>
            <a:ext cx="8229600" cy="1143000"/>
          </a:xfrm>
        </p:spPr>
        <p:txBody>
          <a:bodyPr/>
          <a:lstStyle/>
          <a:p>
            <a:r>
              <a:rPr lang="en-US" dirty="0" smtClean="0"/>
              <a:t>XY phase calibration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49560" y="1911915"/>
            <a:ext cx="8229600" cy="32027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How do we find an antenna’s XY phase?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Observe a strongly polarized source with known position angle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These don’t exist at mm wavelengths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We create our own by observing broadband noise from the ambient load through a wire-grid polarizer!</a:t>
            </a:r>
          </a:p>
        </p:txBody>
      </p:sp>
    </p:spTree>
    <p:extLst>
      <p:ext uri="{BB962C8B-B14F-4D97-AF65-F5344CB8AC3E}">
        <p14:creationId xmlns:p14="http://schemas.microsoft.com/office/powerpoint/2010/main" val="415017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Stokes parameters, for circular polarization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647950"/>
            <a:ext cx="2717800" cy="24511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2647950"/>
            <a:ext cx="29972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42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Polarization % and position angle uncertainties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5100" y="1752600"/>
            <a:ext cx="3848100" cy="4493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NOTE:</a:t>
            </a:r>
          </a:p>
          <a:p>
            <a:pPr defTabSz="914400"/>
            <a:endParaRPr lang="en-US" sz="2200" dirty="0" smtClean="0">
              <a:solidFill>
                <a:srgbClr val="292934"/>
              </a:solidFill>
              <a:latin typeface="Gill Sans MT"/>
            </a:endParaRPr>
          </a:p>
          <a:p>
            <a:pPr marL="342900" indent="-342900" defTabSz="914400">
              <a:buFont typeface="Arial"/>
              <a:buChar char="•"/>
            </a:pP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The position angle is measured counterclockwise from North</a:t>
            </a:r>
          </a:p>
          <a:p>
            <a:pPr marL="342900" indent="-342900" defTabSz="914400">
              <a:buFont typeface="Arial"/>
              <a:buChar char="•"/>
            </a:pPr>
            <a:endParaRPr lang="en-US" sz="2200" dirty="0">
              <a:solidFill>
                <a:srgbClr val="292934"/>
              </a:solidFill>
              <a:latin typeface="Gill Sans MT"/>
            </a:endParaRPr>
          </a:p>
          <a:p>
            <a:pPr marL="342900" indent="-342900" defTabSz="914400">
              <a:buFont typeface="Arial"/>
              <a:buChar char="•"/>
            </a:pP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A 3-sigma Q,U detection gives you an uncertainty of ~10º</a:t>
            </a:r>
          </a:p>
          <a:p>
            <a:pPr marL="342900" indent="-342900" defTabSz="914400">
              <a:buFont typeface="Arial"/>
              <a:buChar char="•"/>
            </a:pPr>
            <a:endParaRPr lang="en-US" sz="2200" dirty="0">
              <a:solidFill>
                <a:srgbClr val="292934"/>
              </a:solidFill>
              <a:latin typeface="Gill Sans MT"/>
            </a:endParaRPr>
          </a:p>
          <a:p>
            <a:pPr marL="342900" indent="-342900" defTabSz="914400">
              <a:buFont typeface="Arial"/>
              <a:buChar char="•"/>
            </a:pPr>
            <a:r>
              <a:rPr lang="en-US" sz="2200" b="1" i="1" dirty="0" err="1">
                <a:solidFill>
                  <a:srgbClr val="292934"/>
                </a:solidFill>
                <a:latin typeface="Gill Sans MT"/>
              </a:rPr>
              <a:t>p</a:t>
            </a:r>
            <a:r>
              <a:rPr lang="en-US" sz="2200" baseline="-25000" dirty="0" err="1">
                <a:solidFill>
                  <a:srgbClr val="292934"/>
                </a:solidFill>
                <a:latin typeface="Gill Sans MT"/>
              </a:rPr>
              <a:t>db</a:t>
            </a:r>
            <a:r>
              <a:rPr lang="en-US" sz="2200" b="1" baseline="-250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200" dirty="0">
                <a:solidFill>
                  <a:srgbClr val="292934"/>
                </a:solidFill>
                <a:latin typeface="Gill Sans MT"/>
              </a:rPr>
              <a:t>is the </a:t>
            </a:r>
            <a:r>
              <a:rPr lang="en-US" sz="2200" dirty="0" err="1">
                <a:solidFill>
                  <a:srgbClr val="292934"/>
                </a:solidFill>
                <a:latin typeface="Gill Sans MT"/>
              </a:rPr>
              <a:t>debiased</a:t>
            </a:r>
            <a:r>
              <a:rPr lang="en-US" sz="2200" dirty="0">
                <a:solidFill>
                  <a:srgbClr val="292934"/>
                </a:solidFill>
                <a:latin typeface="Gill Sans MT"/>
              </a:rPr>
              <a:t> polarization (see </a:t>
            </a:r>
            <a:r>
              <a:rPr lang="en-US" sz="2200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sz="2200" dirty="0">
                <a:solidFill>
                  <a:srgbClr val="292934"/>
                </a:solidFill>
                <a:latin typeface="Gill Sans MT"/>
              </a:rPr>
              <a:t> 2006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08" y="1574800"/>
            <a:ext cx="435799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42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XY phase calibration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52818" y="2231217"/>
            <a:ext cx="106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AMBIENT LOAD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  <a:latin typeface="Gill Sans MT"/>
                <a:cs typeface="Gill Sans MT"/>
              </a:rPr>
              <a:t>(300 K)</a:t>
            </a:r>
            <a:endParaRPr lang="en-US" sz="1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81083" y="796893"/>
            <a:ext cx="692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SKY </a:t>
            </a:r>
            <a:r>
              <a:rPr lang="en-US" sz="1200" dirty="0" smtClean="0">
                <a:solidFill>
                  <a:srgbClr val="000000"/>
                </a:solidFill>
                <a:latin typeface="Gill Sans MT"/>
                <a:cs typeface="Gill Sans MT"/>
              </a:rPr>
              <a:t>(~60 K)</a:t>
            </a:r>
            <a:endParaRPr lang="en-US" sz="1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38" name="Isosceles Triangle 37"/>
          <p:cNvSpPr/>
          <p:nvPr/>
        </p:nvSpPr>
        <p:spPr>
          <a:xfrm rot="10800000">
            <a:off x="4402092" y="6045200"/>
            <a:ext cx="426720" cy="741680"/>
          </a:xfrm>
          <a:prstGeom prst="triangl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744002" y="2779445"/>
            <a:ext cx="1691367" cy="1688557"/>
            <a:chOff x="1048204" y="1378857"/>
            <a:chExt cx="1691367" cy="1688557"/>
          </a:xfrm>
          <a:scene3d>
            <a:camera prst="perspectiveFront">
              <a:rot lat="211998" lon="4712355" rev="18906538"/>
            </a:camera>
            <a:lightRig rig="threePt" dir="t"/>
          </a:scene3d>
        </p:grpSpPr>
        <p:sp>
          <p:nvSpPr>
            <p:cNvPr id="52" name="Oval 51"/>
            <p:cNvSpPr/>
            <p:nvPr/>
          </p:nvSpPr>
          <p:spPr>
            <a:xfrm>
              <a:off x="1048204" y="1378857"/>
              <a:ext cx="1691367" cy="168855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1506723" y="1460500"/>
              <a:ext cx="740664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1310516" y="1612900"/>
              <a:ext cx="1161288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177807" y="1765300"/>
              <a:ext cx="1435608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1098269" y="1917700"/>
              <a:ext cx="1581912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1069249" y="2070100"/>
              <a:ext cx="1655064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1054463" y="2222500"/>
              <a:ext cx="1682496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056564" y="2374900"/>
              <a:ext cx="1664208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1111693" y="2527300"/>
              <a:ext cx="1572768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194178" y="2679700"/>
              <a:ext cx="1408176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1328436" y="2832100"/>
              <a:ext cx="1143000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1558997" y="2984500"/>
              <a:ext cx="704088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225"/>
          <p:cNvGrpSpPr/>
          <p:nvPr/>
        </p:nvGrpSpPr>
        <p:grpSpPr>
          <a:xfrm>
            <a:off x="4019154" y="4187279"/>
            <a:ext cx="1107440" cy="31947"/>
            <a:chOff x="3819592" y="4187279"/>
            <a:chExt cx="1107440" cy="31947"/>
          </a:xfrm>
        </p:grpSpPr>
        <p:cxnSp>
          <p:nvCxnSpPr>
            <p:cNvPr id="195" name="Straight Arrow Connector 194"/>
            <p:cNvCxnSpPr/>
            <p:nvPr/>
          </p:nvCxnSpPr>
          <p:spPr>
            <a:xfrm rot="16200000">
              <a:off x="4417064" y="4054149"/>
              <a:ext cx="0" cy="330154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3819592" y="4187279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/>
          <p:cNvGrpSpPr/>
          <p:nvPr/>
        </p:nvGrpSpPr>
        <p:grpSpPr>
          <a:xfrm>
            <a:off x="4019154" y="4679096"/>
            <a:ext cx="1107440" cy="19669"/>
            <a:chOff x="3819592" y="4679096"/>
            <a:chExt cx="1107440" cy="19669"/>
          </a:xfrm>
        </p:grpSpPr>
        <p:cxnSp>
          <p:nvCxnSpPr>
            <p:cNvPr id="206" name="Straight Arrow Connector 205"/>
            <p:cNvCxnSpPr/>
            <p:nvPr/>
          </p:nvCxnSpPr>
          <p:spPr>
            <a:xfrm rot="16200000">
              <a:off x="4417064" y="4533688"/>
              <a:ext cx="0" cy="330154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3819592" y="4679096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4008994" y="5222967"/>
            <a:ext cx="1107440" cy="27460"/>
            <a:chOff x="3809432" y="5222967"/>
            <a:chExt cx="1107440" cy="27460"/>
          </a:xfrm>
        </p:grpSpPr>
        <p:cxnSp>
          <p:nvCxnSpPr>
            <p:cNvPr id="207" name="Straight Arrow Connector 206"/>
            <p:cNvCxnSpPr/>
            <p:nvPr/>
          </p:nvCxnSpPr>
          <p:spPr>
            <a:xfrm rot="16200000">
              <a:off x="4417064" y="5085350"/>
              <a:ext cx="0" cy="330154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3809432" y="5222967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4008994" y="5700487"/>
            <a:ext cx="1107440" cy="34325"/>
            <a:chOff x="3809432" y="5700487"/>
            <a:chExt cx="1107440" cy="34325"/>
          </a:xfrm>
        </p:grpSpPr>
        <p:cxnSp>
          <p:nvCxnSpPr>
            <p:cNvPr id="208" name="Straight Arrow Connector 207"/>
            <p:cNvCxnSpPr/>
            <p:nvPr/>
          </p:nvCxnSpPr>
          <p:spPr>
            <a:xfrm rot="16200000">
              <a:off x="4415581" y="5569735"/>
              <a:ext cx="0" cy="330154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3809432" y="5700487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rot="16200000">
            <a:off x="4438898" y="1445229"/>
            <a:ext cx="335173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64" name="Straight Arrow Connector 16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 rot="16200000">
            <a:off x="4443969" y="1958148"/>
            <a:ext cx="335173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67" name="Straight Arrow Connector 166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rot="16200000">
            <a:off x="4438898" y="2457304"/>
            <a:ext cx="335173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73" name="Straight Arrow Connector 17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rot="16200000">
            <a:off x="4428738" y="3488040"/>
            <a:ext cx="335173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76" name="Straight Arrow Connector 17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rot="16200000">
            <a:off x="4438898" y="2985066"/>
            <a:ext cx="335173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79" name="Straight Arrow Connector 17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/>
          <p:cNvGrpSpPr/>
          <p:nvPr/>
        </p:nvGrpSpPr>
        <p:grpSpPr>
          <a:xfrm>
            <a:off x="4019154" y="3094768"/>
            <a:ext cx="36507" cy="1102582"/>
            <a:chOff x="3819592" y="3094768"/>
            <a:chExt cx="36507" cy="1102582"/>
          </a:xfrm>
        </p:grpSpPr>
        <p:cxnSp>
          <p:nvCxnSpPr>
            <p:cNvPr id="112" name="Straight Arrow Connector 111"/>
            <p:cNvCxnSpPr/>
            <p:nvPr/>
          </p:nvCxnSpPr>
          <p:spPr>
            <a:xfrm>
              <a:off x="3819592" y="309476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rot="16200000">
              <a:off x="3688512" y="3698506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3470514" y="3094768"/>
            <a:ext cx="41191" cy="1102582"/>
            <a:chOff x="3270952" y="3094768"/>
            <a:chExt cx="41191" cy="1102582"/>
          </a:xfrm>
        </p:grpSpPr>
        <p:cxnSp>
          <p:nvCxnSpPr>
            <p:cNvPr id="115" name="Straight Arrow Connector 114"/>
            <p:cNvCxnSpPr/>
            <p:nvPr/>
          </p:nvCxnSpPr>
          <p:spPr>
            <a:xfrm>
              <a:off x="3270952" y="309476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 rot="16200000">
              <a:off x="3144556" y="3698505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oup 231"/>
          <p:cNvGrpSpPr/>
          <p:nvPr/>
        </p:nvGrpSpPr>
        <p:grpSpPr>
          <a:xfrm>
            <a:off x="2911714" y="3089184"/>
            <a:ext cx="40609" cy="1102582"/>
            <a:chOff x="2712152" y="3089184"/>
            <a:chExt cx="40609" cy="1102582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2712152" y="3089184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 rot="16200000">
              <a:off x="2585174" y="3694023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/>
        </p:nvGrpSpPr>
        <p:grpSpPr>
          <a:xfrm>
            <a:off x="2356545" y="3089183"/>
            <a:ext cx="40609" cy="1102582"/>
            <a:chOff x="2156983" y="3089183"/>
            <a:chExt cx="40609" cy="1102582"/>
          </a:xfrm>
        </p:grpSpPr>
        <p:cxnSp>
          <p:nvCxnSpPr>
            <p:cNvPr id="212" name="Straight Arrow Connector 211"/>
            <p:cNvCxnSpPr/>
            <p:nvPr/>
          </p:nvCxnSpPr>
          <p:spPr>
            <a:xfrm>
              <a:off x="2156983" y="3089183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rot="16200000">
              <a:off x="2030005" y="3694022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1790485" y="3094767"/>
            <a:ext cx="41191" cy="1102582"/>
            <a:chOff x="1590923" y="3094767"/>
            <a:chExt cx="41191" cy="1102582"/>
          </a:xfrm>
        </p:grpSpPr>
        <p:cxnSp>
          <p:nvCxnSpPr>
            <p:cNvPr id="214" name="Straight Arrow Connector 213"/>
            <p:cNvCxnSpPr/>
            <p:nvPr/>
          </p:nvCxnSpPr>
          <p:spPr>
            <a:xfrm>
              <a:off x="1590923" y="3094767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rot="16200000">
              <a:off x="1464527" y="3698504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1231685" y="3089183"/>
            <a:ext cx="40609" cy="1102582"/>
            <a:chOff x="1032123" y="3089183"/>
            <a:chExt cx="40609" cy="1102582"/>
          </a:xfrm>
        </p:grpSpPr>
        <p:cxnSp>
          <p:nvCxnSpPr>
            <p:cNvPr id="215" name="Straight Arrow Connector 214"/>
            <p:cNvCxnSpPr/>
            <p:nvPr/>
          </p:nvCxnSpPr>
          <p:spPr>
            <a:xfrm>
              <a:off x="1032123" y="3089183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rot="16200000">
              <a:off x="905145" y="3694022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/>
        </p:nvGrpSpPr>
        <p:grpSpPr>
          <a:xfrm>
            <a:off x="676516" y="3089182"/>
            <a:ext cx="40609" cy="1102582"/>
            <a:chOff x="476954" y="3089182"/>
            <a:chExt cx="40609" cy="1102582"/>
          </a:xfrm>
        </p:grpSpPr>
        <p:cxnSp>
          <p:nvCxnSpPr>
            <p:cNvPr id="218" name="Straight Arrow Connector 217"/>
            <p:cNvCxnSpPr/>
            <p:nvPr/>
          </p:nvCxnSpPr>
          <p:spPr>
            <a:xfrm>
              <a:off x="476954" y="3089182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rot="16200000">
              <a:off x="349976" y="3694021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7179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7179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extBox 236"/>
          <p:cNvSpPr txBox="1"/>
          <p:nvPr/>
        </p:nvSpPr>
        <p:spPr>
          <a:xfrm>
            <a:off x="4065807" y="6550223"/>
            <a:ext cx="155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FEED     HORN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8142502" y="3013129"/>
            <a:ext cx="1220298" cy="1221080"/>
          </a:xfrm>
          <a:prstGeom prst="ellipse">
            <a:avLst/>
          </a:prstGeom>
          <a:gradFill flip="none" rotWithShape="1">
            <a:gsLst>
              <a:gs pos="26000">
                <a:schemeClr val="bg1"/>
              </a:gs>
              <a:gs pos="100000">
                <a:schemeClr val="bg1">
                  <a:lumMod val="50000"/>
                  <a:lumOff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  <a:scene3d>
            <a:camera prst="perspectiveFront">
              <a:rot lat="0" lon="4320000" rev="0"/>
            </a:camera>
            <a:lightRig rig="balanced" dir="t"/>
          </a:scene3d>
          <a:sp3d extrusionH="19050" contourW="19050" prstMaterial="matte">
            <a:bevelT/>
            <a:bevelB/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5234655" y="2518291"/>
            <a:ext cx="416848" cy="415366"/>
          </a:xfrm>
          <a:prstGeom prst="line">
            <a:avLst/>
          </a:prstGeom>
          <a:ln w="12700">
            <a:solidFill>
              <a:schemeClr val="bg1"/>
            </a:solidFill>
            <a:head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5407303" y="2207485"/>
            <a:ext cx="209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WIRE-GRID POLARIZER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016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0252"/>
            <a:ext cx="8229600" cy="1143000"/>
          </a:xfrm>
        </p:spPr>
        <p:txBody>
          <a:bodyPr/>
          <a:lstStyle/>
          <a:p>
            <a:r>
              <a:rPr lang="en-US" dirty="0" smtClean="0"/>
              <a:t>XY phase fit results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5" b="1615"/>
          <a:stretch/>
        </p:blipFill>
        <p:spPr>
          <a:xfrm>
            <a:off x="468746" y="860358"/>
            <a:ext cx="8229600" cy="5824826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536" y="1292089"/>
            <a:ext cx="1572402" cy="1182397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236" y="5289498"/>
            <a:ext cx="2811656" cy="7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2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Straight Connector 192"/>
          <p:cNvCxnSpPr/>
          <p:nvPr/>
        </p:nvCxnSpPr>
        <p:spPr>
          <a:xfrm>
            <a:off x="209555" y="4122282"/>
            <a:ext cx="935630" cy="415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>
            <a:off x="1037140" y="2554349"/>
            <a:ext cx="12470" cy="3345399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037140" y="5891840"/>
            <a:ext cx="2099631" cy="1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6535858" y="2505725"/>
            <a:ext cx="1790571" cy="8483"/>
          </a:xfrm>
          <a:prstGeom prst="line">
            <a:avLst/>
          </a:prstGeom>
          <a:ln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H="1">
            <a:off x="6526615" y="5812072"/>
            <a:ext cx="1790571" cy="8483"/>
          </a:xfrm>
          <a:prstGeom prst="line">
            <a:avLst/>
          </a:prstGeom>
          <a:ln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>
            <a:endCxn id="84" idx="2"/>
          </p:cNvCxnSpPr>
          <p:nvPr/>
        </p:nvCxnSpPr>
        <p:spPr>
          <a:xfrm flipH="1" flipV="1">
            <a:off x="7524764" y="4264188"/>
            <a:ext cx="516979" cy="154788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48" idx="0"/>
          </p:cNvCxnSpPr>
          <p:nvPr/>
        </p:nvCxnSpPr>
        <p:spPr>
          <a:xfrm flipH="1" flipV="1">
            <a:off x="6422039" y="2559390"/>
            <a:ext cx="6505" cy="316324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28" y="-139386"/>
            <a:ext cx="3692841" cy="798297"/>
          </a:xfrm>
          <a:effectLst/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 mm signal path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037140" y="2565894"/>
            <a:ext cx="210956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125630" y="2130530"/>
            <a:ext cx="567211" cy="44559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136771" y="2576110"/>
            <a:ext cx="556070" cy="37520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73" idx="1"/>
          </p:cNvCxnSpPr>
          <p:nvPr/>
        </p:nvCxnSpPr>
        <p:spPr>
          <a:xfrm flipV="1">
            <a:off x="3686491" y="2109865"/>
            <a:ext cx="1460139" cy="2384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endCxn id="98" idx="1"/>
          </p:cNvCxnSpPr>
          <p:nvPr/>
        </p:nvCxnSpPr>
        <p:spPr>
          <a:xfrm flipV="1">
            <a:off x="3686491" y="2940565"/>
            <a:ext cx="1460139" cy="1114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umming Junction 6"/>
          <p:cNvSpPr/>
          <p:nvPr/>
        </p:nvSpPr>
        <p:spPr>
          <a:xfrm>
            <a:off x="4123800" y="2008867"/>
            <a:ext cx="210312" cy="21031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5529188" y="2770534"/>
            <a:ext cx="345586" cy="353091"/>
          </a:xfrm>
          <a:prstGeom prst="line">
            <a:avLst/>
          </a:prstGeom>
          <a:ln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529188" y="1999532"/>
            <a:ext cx="345586" cy="293393"/>
          </a:xfrm>
          <a:prstGeom prst="line">
            <a:avLst/>
          </a:prstGeom>
          <a:ln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139642" y="2514865"/>
            <a:ext cx="1782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Summing Junction 66"/>
          <p:cNvSpPr/>
          <p:nvPr/>
        </p:nvSpPr>
        <p:spPr>
          <a:xfrm>
            <a:off x="6321073" y="2406900"/>
            <a:ext cx="210312" cy="21031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146630" y="1835545"/>
            <a:ext cx="393065" cy="548640"/>
            <a:chOff x="5318060" y="1667650"/>
            <a:chExt cx="393065" cy="548640"/>
          </a:xfrm>
        </p:grpSpPr>
        <p:sp>
          <p:nvSpPr>
            <p:cNvPr id="73" name="Rectangle 72"/>
            <p:cNvSpPr/>
            <p:nvPr/>
          </p:nvSpPr>
          <p:spPr>
            <a:xfrm>
              <a:off x="5318060" y="1667650"/>
              <a:ext cx="132080" cy="548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5454237" y="1685840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5455048" y="1760397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5452684" y="1834954"/>
              <a:ext cx="258441" cy="0"/>
            </a:xfrm>
            <a:prstGeom prst="line">
              <a:avLst/>
            </a:prstGeom>
            <a:ln w="254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455859" y="1908700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455048" y="1981635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455048" y="2051284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455048" y="2125030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455048" y="2198776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Isosceles Triangle 23"/>
          <p:cNvSpPr/>
          <p:nvPr/>
        </p:nvSpPr>
        <p:spPr>
          <a:xfrm rot="5400000">
            <a:off x="206755" y="4015964"/>
            <a:ext cx="185834" cy="21167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146630" y="2666245"/>
            <a:ext cx="393034" cy="548640"/>
            <a:chOff x="5803835" y="2568612"/>
            <a:chExt cx="393034" cy="548640"/>
          </a:xfrm>
        </p:grpSpPr>
        <p:sp>
          <p:nvSpPr>
            <p:cNvPr id="98" name="Rectangle 97"/>
            <p:cNvSpPr/>
            <p:nvPr/>
          </p:nvSpPr>
          <p:spPr>
            <a:xfrm>
              <a:off x="5803835" y="2568612"/>
              <a:ext cx="132080" cy="54864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5940012" y="2586802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940823" y="2661359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941634" y="2735916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5941634" y="2809662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5940823" y="2882597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940823" y="2952246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5940823" y="3099738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5938428" y="3025992"/>
              <a:ext cx="258441" cy="0"/>
            </a:xfrm>
            <a:prstGeom prst="line">
              <a:avLst/>
            </a:prstGeom>
            <a:ln w="254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 rot="16200000">
            <a:off x="3714675" y="3924067"/>
            <a:ext cx="13246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Block</a:t>
            </a:r>
          </a:p>
          <a:p>
            <a:pPr algn="ctr"/>
            <a:r>
              <a:rPr lang="en-US" sz="1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downconverters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4520569" y="4095804"/>
            <a:ext cx="1324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8-way splitters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012832" y="63347"/>
            <a:ext cx="2077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RF = 210 – 270 GHz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IF  = 1 – 9 GHz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Baseband = 0.5 – 1.0 GHz 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80" name="TextBox 79"/>
          <p:cNvSpPr txBox="1"/>
          <p:nvPr/>
        </p:nvSpPr>
        <p:spPr>
          <a:xfrm rot="16200000">
            <a:off x="-239210" y="3342756"/>
            <a:ext cx="102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Feed horn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35496" y="2447490"/>
            <a:ext cx="230073" cy="235073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151751" y="3384847"/>
            <a:ext cx="1027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Polarizer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130424" y="3956399"/>
            <a:ext cx="533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OMT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559719" y="4010472"/>
            <a:ext cx="229223" cy="222496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27507" y="4006182"/>
            <a:ext cx="229223" cy="226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075105" y="2365028"/>
            <a:ext cx="443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RCP</a:t>
            </a:r>
            <a:endParaRPr lang="en-US" sz="10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19" name="Summing Junction 118"/>
          <p:cNvSpPr/>
          <p:nvPr/>
        </p:nvSpPr>
        <p:spPr>
          <a:xfrm>
            <a:off x="1472613" y="2461478"/>
            <a:ext cx="210312" cy="21031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21845" y="2361418"/>
            <a:ext cx="813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1 – 9 GHz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3465850" y="1901049"/>
            <a:ext cx="70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5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– 9 GHz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465850" y="2910380"/>
            <a:ext cx="66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1</a:t>
            </a:r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– </a:t>
            </a:r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5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GHz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4226951" y="2807438"/>
            <a:ext cx="0" cy="25164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 rot="16200000">
            <a:off x="1104541" y="1821607"/>
            <a:ext cx="9034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RF mixer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27" name="TextBox 126"/>
          <p:cNvSpPr txBox="1"/>
          <p:nvPr/>
        </p:nvSpPr>
        <p:spPr>
          <a:xfrm rot="16200000">
            <a:off x="5727801" y="1537353"/>
            <a:ext cx="1371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Baseband mixer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28" name="TextBox 127"/>
          <p:cNvSpPr txBox="1"/>
          <p:nvPr/>
        </p:nvSpPr>
        <p:spPr>
          <a:xfrm rot="16200000">
            <a:off x="3658304" y="1073634"/>
            <a:ext cx="1113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10 GHz mixer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5923201" y="3969617"/>
            <a:ext cx="1042719" cy="620995"/>
            <a:chOff x="5912754" y="3125108"/>
            <a:chExt cx="1042719" cy="620995"/>
          </a:xfrm>
        </p:grpSpPr>
        <p:grpSp>
          <p:nvGrpSpPr>
            <p:cNvPr id="44" name="Group 43"/>
            <p:cNvGrpSpPr/>
            <p:nvPr/>
          </p:nvGrpSpPr>
          <p:grpSpPr>
            <a:xfrm>
              <a:off x="6178253" y="3125108"/>
              <a:ext cx="560132" cy="307777"/>
              <a:chOff x="7499138" y="2978126"/>
              <a:chExt cx="560132" cy="30777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7499138" y="2978126"/>
                <a:ext cx="560132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prstClr val="black"/>
                    </a:solidFill>
                    <a:latin typeface="Gill Sans MT"/>
                    <a:cs typeface="Gill Sans MT"/>
                  </a:rPr>
                  <a:t>LO 2</a:t>
                </a:r>
                <a:endParaRPr lang="en-US" sz="1400" dirty="0">
                  <a:solidFill>
                    <a:prstClr val="black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7535423" y="3016256"/>
                <a:ext cx="411454" cy="251506"/>
              </a:xfrm>
              <a:prstGeom prst="rect">
                <a:avLst/>
              </a:prstGeom>
              <a:noFill/>
              <a:ln w="3175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5912754" y="3499882"/>
              <a:ext cx="1042719" cy="24622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prstClr val="black"/>
                  </a:solidFill>
                  <a:latin typeface="Gill Sans MT"/>
                  <a:cs typeface="Gill Sans MT"/>
                </a:rPr>
                <a:t>1</a:t>
              </a:r>
              <a:r>
                <a:rPr lang="en-US" sz="10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.75 – 4.25 </a:t>
              </a:r>
              <a:r>
                <a:rPr lang="en-US" sz="1000" dirty="0">
                  <a:solidFill>
                    <a:prstClr val="black"/>
                  </a:solidFill>
                  <a:latin typeface="Gill Sans MT"/>
                  <a:cs typeface="Gill Sans MT"/>
                </a:rPr>
                <a:t>GHz</a:t>
              </a:r>
              <a:endParaRPr lang="en-US" sz="1000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37" name="TextBox 136"/>
          <p:cNvSpPr txBox="1"/>
          <p:nvPr/>
        </p:nvSpPr>
        <p:spPr>
          <a:xfrm>
            <a:off x="1094189" y="5674685"/>
            <a:ext cx="443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L</a:t>
            </a:r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CP</a:t>
            </a:r>
            <a:endParaRPr lang="en-US" sz="10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818868" y="2285629"/>
            <a:ext cx="88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0.5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– </a:t>
            </a:r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1.0 GHz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7459134" y="2502664"/>
            <a:ext cx="587585" cy="149187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7012832" y="3956411"/>
            <a:ext cx="906032" cy="774884"/>
            <a:chOff x="6035665" y="3125108"/>
            <a:chExt cx="906032" cy="774884"/>
          </a:xfrm>
        </p:grpSpPr>
        <p:grpSp>
          <p:nvGrpSpPr>
            <p:cNvPr id="81" name="Group 80"/>
            <p:cNvGrpSpPr/>
            <p:nvPr/>
          </p:nvGrpSpPr>
          <p:grpSpPr>
            <a:xfrm>
              <a:off x="6202835" y="3125108"/>
              <a:ext cx="689524" cy="307777"/>
              <a:chOff x="7523720" y="2978126"/>
              <a:chExt cx="689524" cy="307777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7523720" y="2978126"/>
                <a:ext cx="6895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solidFill>
                      <a:prstClr val="black"/>
                    </a:solidFill>
                    <a:latin typeface="Gill Sans MT"/>
                    <a:cs typeface="Gill Sans MT"/>
                  </a:rPr>
                  <a:t>NOISE</a:t>
                </a:r>
                <a:endParaRPr lang="en-US" sz="1400" dirty="0">
                  <a:solidFill>
                    <a:prstClr val="black"/>
                  </a:solidFill>
                  <a:latin typeface="Gill Sans MT"/>
                  <a:cs typeface="Gill Sans MT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535423" y="3016256"/>
                <a:ext cx="557948" cy="251506"/>
              </a:xfrm>
              <a:prstGeom prst="rect">
                <a:avLst/>
              </a:prstGeom>
              <a:noFill/>
              <a:ln w="31750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6035665" y="3499882"/>
              <a:ext cx="906032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Correlated Noise Source</a:t>
              </a:r>
              <a:endParaRPr lang="en-US" sz="1000" dirty="0">
                <a:solidFill>
                  <a:prstClr val="white"/>
                </a:solidFill>
                <a:latin typeface="Calibri"/>
              </a:endParaRPr>
            </a:p>
          </p:txBody>
        </p:sp>
      </p:grpSp>
      <p:cxnSp>
        <p:nvCxnSpPr>
          <p:cNvPr id="88" name="Straight Connector 87"/>
          <p:cNvCxnSpPr/>
          <p:nvPr/>
        </p:nvCxnSpPr>
        <p:spPr>
          <a:xfrm flipV="1">
            <a:off x="8058264" y="1837906"/>
            <a:ext cx="0" cy="4615987"/>
          </a:xfrm>
          <a:prstGeom prst="line">
            <a:avLst/>
          </a:prstGeom>
          <a:ln w="25400"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 rot="16200000">
            <a:off x="7486560" y="3844278"/>
            <a:ext cx="1371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All phases flat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164786" y="2216536"/>
            <a:ext cx="10317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To digitizer, filter,  </a:t>
            </a:r>
          </a:p>
          <a:p>
            <a:pPr algn="ctr"/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&amp; </a:t>
            </a:r>
            <a:r>
              <a:rPr lang="en-US" sz="10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correlator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6" name="Group 15"/>
          <p:cNvGrpSpPr/>
          <p:nvPr/>
        </p:nvGrpSpPr>
        <p:grpSpPr>
          <a:xfrm rot="3120142">
            <a:off x="3102505" y="2082663"/>
            <a:ext cx="478451" cy="369332"/>
            <a:chOff x="1790787" y="3195058"/>
            <a:chExt cx="491823" cy="425550"/>
          </a:xfrm>
        </p:grpSpPr>
        <p:sp>
          <p:nvSpPr>
            <p:cNvPr id="14" name="Rectangle 13"/>
            <p:cNvSpPr/>
            <p:nvPr/>
          </p:nvSpPr>
          <p:spPr>
            <a:xfrm>
              <a:off x="1809629" y="3352610"/>
              <a:ext cx="467032" cy="14748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790787" y="3195058"/>
              <a:ext cx="491823" cy="425550"/>
            </a:xfrm>
            <a:prstGeom prst="rect">
              <a:avLst/>
            </a:prstGeom>
            <a:noFill/>
            <a:ln w="254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FILTER</a:t>
              </a:r>
              <a:endParaRPr lang="en-US" sz="900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 rot="18354827">
            <a:off x="3090521" y="2628070"/>
            <a:ext cx="478451" cy="369332"/>
            <a:chOff x="1790787" y="3195058"/>
            <a:chExt cx="491823" cy="425550"/>
          </a:xfrm>
        </p:grpSpPr>
        <p:sp>
          <p:nvSpPr>
            <p:cNvPr id="106" name="Rectangle 105"/>
            <p:cNvSpPr/>
            <p:nvPr/>
          </p:nvSpPr>
          <p:spPr>
            <a:xfrm>
              <a:off x="1809629" y="3352610"/>
              <a:ext cx="467032" cy="14748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 rot="57438">
              <a:off x="1790787" y="3195058"/>
              <a:ext cx="491823" cy="425550"/>
            </a:xfrm>
            <a:prstGeom prst="rect">
              <a:avLst/>
            </a:prstGeom>
            <a:noFill/>
            <a:ln w="254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FILTER</a:t>
              </a:r>
              <a:endParaRPr lang="en-US" sz="900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10" name="Group 109"/>
          <p:cNvGrpSpPr/>
          <p:nvPr/>
        </p:nvGrpSpPr>
        <p:grpSpPr>
          <a:xfrm rot="5400000">
            <a:off x="4282805" y="1935064"/>
            <a:ext cx="478451" cy="369332"/>
            <a:chOff x="1790788" y="3195058"/>
            <a:chExt cx="491823" cy="425550"/>
          </a:xfrm>
        </p:grpSpPr>
        <p:sp>
          <p:nvSpPr>
            <p:cNvPr id="111" name="Rectangle 110"/>
            <p:cNvSpPr/>
            <p:nvPr/>
          </p:nvSpPr>
          <p:spPr>
            <a:xfrm>
              <a:off x="1809629" y="3352610"/>
              <a:ext cx="467032" cy="14748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790788" y="3195058"/>
              <a:ext cx="491823" cy="425550"/>
            </a:xfrm>
            <a:prstGeom prst="rect">
              <a:avLst/>
            </a:prstGeom>
            <a:noFill/>
            <a:ln w="254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FILTER</a:t>
              </a:r>
              <a:endParaRPr lang="en-US" sz="900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4520792" y="1892809"/>
            <a:ext cx="66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1</a:t>
            </a:r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– </a:t>
            </a:r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5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GHz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H="1" flipV="1">
            <a:off x="5899358" y="2317512"/>
            <a:ext cx="245556" cy="206541"/>
          </a:xfrm>
          <a:prstGeom prst="line">
            <a:avLst/>
          </a:prstGeom>
          <a:ln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5882968" y="2535466"/>
            <a:ext cx="234342" cy="231720"/>
          </a:xfrm>
          <a:prstGeom prst="line">
            <a:avLst/>
          </a:prstGeom>
          <a:ln>
            <a:prstDash val="sysDot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577337" y="2564214"/>
            <a:ext cx="742467" cy="1380651"/>
            <a:chOff x="6577337" y="2152619"/>
            <a:chExt cx="742467" cy="899406"/>
          </a:xfrm>
        </p:grpSpPr>
        <p:sp>
          <p:nvSpPr>
            <p:cNvPr id="124" name="Right Brace 123"/>
            <p:cNvSpPr/>
            <p:nvPr/>
          </p:nvSpPr>
          <p:spPr>
            <a:xfrm>
              <a:off x="6577337" y="2152619"/>
              <a:ext cx="245813" cy="899406"/>
            </a:xfrm>
            <a:prstGeom prst="rightBrace">
              <a:avLst>
                <a:gd name="adj1" fmla="val 51852"/>
                <a:gd name="adj2" fmla="val 50000"/>
              </a:avLst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75480" y="2368590"/>
              <a:ext cx="544324" cy="521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τ</a:t>
              </a:r>
              <a:r>
                <a:rPr lang="en-US" sz="2400" baseline="-250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4</a:t>
              </a:r>
              <a:endParaRPr lang="en-US" sz="2400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12152" y="1078399"/>
            <a:ext cx="2088801" cy="827258"/>
            <a:chOff x="4312152" y="662779"/>
            <a:chExt cx="2088801" cy="827258"/>
          </a:xfrm>
        </p:grpSpPr>
        <p:sp>
          <p:nvSpPr>
            <p:cNvPr id="102" name="Right Brace 101"/>
            <p:cNvSpPr/>
            <p:nvPr/>
          </p:nvSpPr>
          <p:spPr>
            <a:xfrm rot="17293266">
              <a:off x="5222377" y="311460"/>
              <a:ext cx="268352" cy="2088801"/>
            </a:xfrm>
            <a:prstGeom prst="rightBrace">
              <a:avLst>
                <a:gd name="adj1" fmla="val 51852"/>
                <a:gd name="adj2" fmla="val 50000"/>
              </a:avLst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5229308" y="662779"/>
              <a:ext cx="730844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τ</a:t>
              </a:r>
              <a:r>
                <a:rPr lang="en-US" sz="2400" baseline="-250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3,hi</a:t>
              </a:r>
              <a:endParaRPr lang="en-US" sz="2400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77221" y="3093471"/>
            <a:ext cx="2208939" cy="957287"/>
            <a:chOff x="4254131" y="2643216"/>
            <a:chExt cx="2208939" cy="957287"/>
          </a:xfrm>
        </p:grpSpPr>
        <p:sp>
          <p:nvSpPr>
            <p:cNvPr id="123" name="Right Brace 122"/>
            <p:cNvSpPr/>
            <p:nvPr/>
          </p:nvSpPr>
          <p:spPr>
            <a:xfrm rot="4027350">
              <a:off x="5170597" y="1726750"/>
              <a:ext cx="376008" cy="2208939"/>
            </a:xfrm>
            <a:prstGeom prst="rightBrace">
              <a:avLst>
                <a:gd name="adj1" fmla="val 51852"/>
                <a:gd name="adj2" fmla="val 50000"/>
              </a:avLst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5253029" y="2800284"/>
              <a:ext cx="715599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τ</a:t>
              </a:r>
              <a:r>
                <a:rPr lang="en-US" sz="2400" baseline="-250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3,lo</a:t>
              </a:r>
              <a:endParaRPr lang="en-US" sz="2400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37614" y="623777"/>
            <a:ext cx="2577794" cy="803132"/>
            <a:chOff x="1670674" y="206363"/>
            <a:chExt cx="2444735" cy="823926"/>
          </a:xfrm>
        </p:grpSpPr>
        <p:sp>
          <p:nvSpPr>
            <p:cNvPr id="97" name="Right Brace 96"/>
            <p:cNvSpPr/>
            <p:nvPr/>
          </p:nvSpPr>
          <p:spPr>
            <a:xfrm rot="16200000">
              <a:off x="2790448" y="-294673"/>
              <a:ext cx="205188" cy="2444735"/>
            </a:xfrm>
            <a:prstGeom prst="rightBrace">
              <a:avLst>
                <a:gd name="adj1" fmla="val 51852"/>
                <a:gd name="adj2" fmla="val 50000"/>
              </a:avLst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2679245" y="206363"/>
              <a:ext cx="544324" cy="820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τ</a:t>
              </a:r>
              <a:r>
                <a:rPr lang="en-US" sz="2400" baseline="-25000" dirty="0">
                  <a:solidFill>
                    <a:prstClr val="black"/>
                  </a:solidFill>
                  <a:latin typeface="Gill Sans MT"/>
                  <a:cs typeface="Gill Sans MT"/>
                </a:rPr>
                <a:t>2</a:t>
              </a:r>
              <a:endParaRPr lang="en-US" sz="2400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8965" y="1580418"/>
            <a:ext cx="902282" cy="800219"/>
            <a:chOff x="417447" y="301097"/>
            <a:chExt cx="493885" cy="800219"/>
          </a:xfrm>
        </p:grpSpPr>
        <p:sp>
          <p:nvSpPr>
            <p:cNvPr id="3" name="Right Brace 2"/>
            <p:cNvSpPr/>
            <p:nvPr/>
          </p:nvSpPr>
          <p:spPr>
            <a:xfrm rot="16200000">
              <a:off x="610301" y="655336"/>
              <a:ext cx="108178" cy="493885"/>
            </a:xfrm>
            <a:prstGeom prst="rightBrace">
              <a:avLst>
                <a:gd name="adj1" fmla="val 51852"/>
                <a:gd name="adj2" fmla="val 50000"/>
              </a:avLst>
            </a:prstGeom>
            <a:ln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553314" y="301097"/>
              <a:ext cx="24617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τ</a:t>
              </a:r>
              <a:r>
                <a:rPr lang="en-US" sz="2400" baseline="-250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</a:t>
              </a:r>
              <a:endParaRPr lang="en-US" sz="2400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cxnSp>
        <p:nvCxnSpPr>
          <p:cNvPr id="140" name="Straight Connector 139"/>
          <p:cNvCxnSpPr/>
          <p:nvPr/>
        </p:nvCxnSpPr>
        <p:spPr>
          <a:xfrm flipV="1">
            <a:off x="3127945" y="5446260"/>
            <a:ext cx="567211" cy="44559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139086" y="5891840"/>
            <a:ext cx="556070" cy="37520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endCxn id="150" idx="1"/>
          </p:cNvCxnSpPr>
          <p:nvPr/>
        </p:nvCxnSpPr>
        <p:spPr>
          <a:xfrm flipV="1">
            <a:off x="3688806" y="5425595"/>
            <a:ext cx="1460139" cy="2384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endCxn id="160" idx="1"/>
          </p:cNvCxnSpPr>
          <p:nvPr/>
        </p:nvCxnSpPr>
        <p:spPr>
          <a:xfrm flipV="1">
            <a:off x="3688806" y="6256295"/>
            <a:ext cx="1460139" cy="1114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Summing Junction 143"/>
          <p:cNvSpPr/>
          <p:nvPr/>
        </p:nvSpPr>
        <p:spPr>
          <a:xfrm>
            <a:off x="4126115" y="5324597"/>
            <a:ext cx="210312" cy="21031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5531503" y="6086264"/>
            <a:ext cx="345586" cy="353091"/>
          </a:xfrm>
          <a:prstGeom prst="line">
            <a:avLst/>
          </a:prstGeom>
          <a:ln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5531503" y="5315262"/>
            <a:ext cx="345586" cy="293393"/>
          </a:xfrm>
          <a:prstGeom prst="line">
            <a:avLst/>
          </a:prstGeom>
          <a:ln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141957" y="5830595"/>
            <a:ext cx="178256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Summing Junction 147"/>
          <p:cNvSpPr/>
          <p:nvPr/>
        </p:nvSpPr>
        <p:spPr>
          <a:xfrm>
            <a:off x="6323388" y="5722630"/>
            <a:ext cx="210312" cy="21031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49" name="Group 148"/>
          <p:cNvGrpSpPr/>
          <p:nvPr/>
        </p:nvGrpSpPr>
        <p:grpSpPr>
          <a:xfrm>
            <a:off x="5148945" y="5151275"/>
            <a:ext cx="393065" cy="548640"/>
            <a:chOff x="5318060" y="1667650"/>
            <a:chExt cx="393065" cy="548640"/>
          </a:xfrm>
        </p:grpSpPr>
        <p:sp>
          <p:nvSpPr>
            <p:cNvPr id="150" name="Rectangle 149"/>
            <p:cNvSpPr/>
            <p:nvPr/>
          </p:nvSpPr>
          <p:spPr>
            <a:xfrm>
              <a:off x="5318060" y="1667650"/>
              <a:ext cx="132080" cy="5486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>
            <a:xfrm>
              <a:off x="5454237" y="1685840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455048" y="1760397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452684" y="1834954"/>
              <a:ext cx="258441" cy="0"/>
            </a:xfrm>
            <a:prstGeom prst="line">
              <a:avLst/>
            </a:prstGeom>
            <a:ln w="254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455859" y="1908700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455048" y="1981635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5455048" y="2051284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5455048" y="2125030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5455048" y="2198776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9" name="Group 158"/>
          <p:cNvGrpSpPr/>
          <p:nvPr/>
        </p:nvGrpSpPr>
        <p:grpSpPr>
          <a:xfrm>
            <a:off x="5148945" y="5981975"/>
            <a:ext cx="393034" cy="548640"/>
            <a:chOff x="5803835" y="2568612"/>
            <a:chExt cx="393034" cy="548640"/>
          </a:xfrm>
        </p:grpSpPr>
        <p:sp>
          <p:nvSpPr>
            <p:cNvPr id="160" name="Rectangle 159"/>
            <p:cNvSpPr/>
            <p:nvPr/>
          </p:nvSpPr>
          <p:spPr>
            <a:xfrm>
              <a:off x="5803835" y="2568612"/>
              <a:ext cx="132080" cy="548640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61" name="Straight Connector 160"/>
            <p:cNvCxnSpPr/>
            <p:nvPr/>
          </p:nvCxnSpPr>
          <p:spPr>
            <a:xfrm>
              <a:off x="5940012" y="2586802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5940823" y="2661359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5941634" y="2735916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941634" y="2809662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940823" y="2882597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940823" y="2952246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940823" y="3099738"/>
              <a:ext cx="101600" cy="0"/>
            </a:xfrm>
            <a:prstGeom prst="line">
              <a:avLst/>
            </a:prstGeom>
            <a:ln w="63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938428" y="3025992"/>
              <a:ext cx="258441" cy="0"/>
            </a:xfrm>
            <a:prstGeom prst="line">
              <a:avLst/>
            </a:prstGeom>
            <a:ln w="2540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Rectangle 168"/>
          <p:cNvSpPr/>
          <p:nvPr/>
        </p:nvSpPr>
        <p:spPr>
          <a:xfrm>
            <a:off x="3037811" y="5763220"/>
            <a:ext cx="230073" cy="235073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0" name="Summing Junction 169"/>
          <p:cNvSpPr/>
          <p:nvPr/>
        </p:nvSpPr>
        <p:spPr>
          <a:xfrm>
            <a:off x="1474928" y="5777208"/>
            <a:ext cx="210312" cy="21031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024160" y="5677148"/>
            <a:ext cx="8131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1 – 9 GHz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3468165" y="5216779"/>
            <a:ext cx="700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5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– 9 GHz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3468165" y="6226110"/>
            <a:ext cx="66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1</a:t>
            </a:r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– </a:t>
            </a:r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5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GHz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4229266" y="6123168"/>
            <a:ext cx="0" cy="25164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818868" y="5590413"/>
            <a:ext cx="88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0.5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– </a:t>
            </a:r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1.0 GHz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76" name="Group 175"/>
          <p:cNvGrpSpPr/>
          <p:nvPr/>
        </p:nvGrpSpPr>
        <p:grpSpPr>
          <a:xfrm rot="3120142">
            <a:off x="3104820" y="5398393"/>
            <a:ext cx="478451" cy="369332"/>
            <a:chOff x="1790787" y="3195058"/>
            <a:chExt cx="491823" cy="425550"/>
          </a:xfrm>
        </p:grpSpPr>
        <p:sp>
          <p:nvSpPr>
            <p:cNvPr id="177" name="Rectangle 176"/>
            <p:cNvSpPr/>
            <p:nvPr/>
          </p:nvSpPr>
          <p:spPr>
            <a:xfrm>
              <a:off x="1809629" y="3352610"/>
              <a:ext cx="467032" cy="14748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1790787" y="3195058"/>
              <a:ext cx="491823" cy="425550"/>
            </a:xfrm>
            <a:prstGeom prst="rect">
              <a:avLst/>
            </a:prstGeom>
            <a:noFill/>
            <a:ln w="254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FILTER</a:t>
              </a:r>
              <a:endParaRPr lang="en-US" sz="900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 rot="18354827">
            <a:off x="3092836" y="5943800"/>
            <a:ext cx="478451" cy="369332"/>
            <a:chOff x="1790787" y="3195058"/>
            <a:chExt cx="491823" cy="425550"/>
          </a:xfrm>
        </p:grpSpPr>
        <p:sp>
          <p:nvSpPr>
            <p:cNvPr id="180" name="Rectangle 179"/>
            <p:cNvSpPr/>
            <p:nvPr/>
          </p:nvSpPr>
          <p:spPr>
            <a:xfrm>
              <a:off x="1809629" y="3352610"/>
              <a:ext cx="467032" cy="14748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 rot="57438">
              <a:off x="1790787" y="3195058"/>
              <a:ext cx="491823" cy="425550"/>
            </a:xfrm>
            <a:prstGeom prst="rect">
              <a:avLst/>
            </a:prstGeom>
            <a:noFill/>
            <a:ln w="254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FILTER</a:t>
              </a:r>
              <a:endParaRPr lang="en-US" sz="900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 rot="5400000">
            <a:off x="4285120" y="5250794"/>
            <a:ext cx="478451" cy="369332"/>
            <a:chOff x="1790788" y="3195058"/>
            <a:chExt cx="491823" cy="425550"/>
          </a:xfrm>
        </p:grpSpPr>
        <p:sp>
          <p:nvSpPr>
            <p:cNvPr id="183" name="Rectangle 182"/>
            <p:cNvSpPr/>
            <p:nvPr/>
          </p:nvSpPr>
          <p:spPr>
            <a:xfrm>
              <a:off x="1809629" y="3352610"/>
              <a:ext cx="467032" cy="147484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1790788" y="3195058"/>
              <a:ext cx="491823" cy="425550"/>
            </a:xfrm>
            <a:prstGeom prst="rect">
              <a:avLst/>
            </a:prstGeom>
            <a:noFill/>
            <a:ln w="2540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FILTER</a:t>
              </a:r>
              <a:endParaRPr lang="en-US" sz="900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185" name="TextBox 184"/>
          <p:cNvSpPr txBox="1"/>
          <p:nvPr/>
        </p:nvSpPr>
        <p:spPr>
          <a:xfrm>
            <a:off x="4523107" y="5208539"/>
            <a:ext cx="662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1</a:t>
            </a:r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– </a:t>
            </a:r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5 </a:t>
            </a:r>
            <a:r>
              <a:rPr lang="en-US" sz="1000" dirty="0">
                <a:solidFill>
                  <a:srgbClr val="000000"/>
                </a:solidFill>
                <a:latin typeface="Gill Sans MT"/>
                <a:cs typeface="Gill Sans MT"/>
              </a:rPr>
              <a:t>GHz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6" name="Straight Connector 185"/>
          <p:cNvCxnSpPr/>
          <p:nvPr/>
        </p:nvCxnSpPr>
        <p:spPr>
          <a:xfrm flipH="1" flipV="1">
            <a:off x="5901673" y="5633242"/>
            <a:ext cx="245556" cy="206541"/>
          </a:xfrm>
          <a:prstGeom prst="line">
            <a:avLst/>
          </a:prstGeom>
          <a:ln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V="1">
            <a:off x="5885283" y="5851196"/>
            <a:ext cx="234342" cy="231720"/>
          </a:xfrm>
          <a:prstGeom prst="line">
            <a:avLst/>
          </a:prstGeom>
          <a:ln>
            <a:prstDash val="sysDot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8155543" y="5522883"/>
            <a:ext cx="10317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To digitizer, filter,  </a:t>
            </a:r>
          </a:p>
          <a:p>
            <a:pPr algn="ctr"/>
            <a:r>
              <a:rPr lang="en-US" sz="1000" dirty="0" smtClean="0">
                <a:solidFill>
                  <a:srgbClr val="000000"/>
                </a:solidFill>
                <a:latin typeface="Gill Sans MT"/>
                <a:cs typeface="Gill Sans MT"/>
              </a:rPr>
              <a:t>&amp; </a:t>
            </a:r>
            <a:r>
              <a:rPr lang="en-US" sz="10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correlator</a:t>
            </a:r>
            <a:endParaRPr lang="en-US" sz="1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57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1899" y="5824439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/>
              </a:rPr>
              <a:t>Curran &amp; </a:t>
            </a:r>
            <a:r>
              <a:rPr lang="en-US" dirty="0" err="1" smtClean="0">
                <a:latin typeface="Gill Sans MT"/>
              </a:rPr>
              <a:t>Chrysostomou</a:t>
            </a:r>
            <a:r>
              <a:rPr lang="en-US" dirty="0" smtClean="0">
                <a:latin typeface="Gill Sans MT"/>
              </a:rPr>
              <a:t> 2007</a:t>
            </a:r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300791"/>
            <a:chOff x="2119780" y="1667974"/>
            <a:chExt cx="2486155" cy="26765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50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~0.25 pc</a:t>
              </a:r>
              <a:endParaRPr lang="en-US" sz="2200" b="1" dirty="0">
                <a:latin typeface="Gill Sans MT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Gill Sans MT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Gill Sans MT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059083" y="6538670"/>
            <a:ext cx="20961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sz="1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>
              <a:latin typeface="Gill Sans MT"/>
              <a:cs typeface="Gill Sans MT"/>
            </a:endParaRPr>
          </a:p>
          <a:p>
            <a:pPr lvl="2"/>
            <a:r>
              <a:rPr lang="en-US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pPr lvl="2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Disk formation implications</a:t>
            </a:r>
          </a:p>
          <a:p>
            <a:pPr lvl="1"/>
            <a:endParaRPr lang="en-US" dirty="0">
              <a:latin typeface="Gill Sans MT"/>
              <a:cs typeface="Gill Sans MT"/>
              <a:sym typeface="Wingdings"/>
            </a:endParaRPr>
          </a:p>
          <a:p>
            <a:r>
              <a:rPr lang="en-US" b="1" dirty="0" smtClean="0">
                <a:latin typeface="Gill Sans MT"/>
                <a:cs typeface="Gill Sans MT"/>
                <a:sym typeface="Wingdings"/>
              </a:rPr>
              <a:t>Star-forming regions</a:t>
            </a:r>
            <a:endParaRPr lang="en-US" b="1" dirty="0">
              <a:latin typeface="Gill Sans MT"/>
              <a:cs typeface="Gill Sans MT"/>
              <a:sym typeface="Wingdings"/>
            </a:endParaRPr>
          </a:p>
          <a:p>
            <a:pPr lvl="1"/>
            <a:endParaRPr lang="en-US" b="1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300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4716" y="1047051"/>
            <a:ext cx="5097070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6579188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31833" y="1375762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958453" y="6279477"/>
            <a:ext cx="813039" cy="551859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814052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263475"/>
            <a:ext cx="372187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10000" b="1" dirty="0" smtClean="0">
                <a:latin typeface="Gill Sans MT"/>
              </a:rPr>
              <a:t> 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7000" b="1" dirty="0" smtClean="0">
                <a:latin typeface="Gill Sans MT"/>
              </a:rPr>
              <a:t>0.1 pc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&lt; </a:t>
            </a:r>
            <a:r>
              <a:rPr lang="en-US" sz="3000" b="1" dirty="0" smtClean="0">
                <a:latin typeface="Gill Sans MT"/>
              </a:rPr>
              <a:t>100 AU</a:t>
            </a:r>
            <a:endParaRPr lang="en-US" sz="30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8035" y="1251930"/>
            <a:ext cx="4399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latin typeface="Gill Sans MT"/>
              </a:rPr>
              <a:t>cloud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7000" b="1" dirty="0" smtClean="0">
                <a:latin typeface="Gill Sans MT"/>
              </a:rPr>
              <a:t>core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4500" b="1" dirty="0" smtClean="0">
                <a:latin typeface="Gill Sans MT"/>
              </a:rPr>
              <a:t>envelope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3000" b="1" dirty="0" smtClean="0">
                <a:latin typeface="Gill Sans MT"/>
              </a:rPr>
              <a:t>disk</a:t>
            </a:r>
            <a:endParaRPr lang="en-US" sz="30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>
                <a:sym typeface="Wingdings"/>
              </a:rPr>
              <a:t>Disk formation </a:t>
            </a:r>
            <a:r>
              <a:rPr lang="en-US" dirty="0" smtClean="0">
                <a:sym typeface="Wingdings"/>
              </a:rPr>
              <a:t>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olidFill>
                  <a:srgbClr val="A6A6A6"/>
                </a:solidFill>
                <a:sym typeface="Wingdings"/>
              </a:rPr>
              <a:t>Star-forming regions</a:t>
            </a:r>
            <a:endParaRPr lang="en-US" b="1" dirty="0">
              <a:solidFill>
                <a:srgbClr val="A6A6A6"/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Large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medium</a:t>
            </a:r>
            <a:r>
              <a:rPr lang="en-US" sz="3200" dirty="0" smtClean="0"/>
              <a:t> </a:t>
            </a:r>
            <a:r>
              <a:rPr lang="en-US" sz="3200" b="1" dirty="0" smtClean="0"/>
              <a:t>scale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2100" y="5104587"/>
            <a:ext cx="1809172" cy="1683266"/>
            <a:chOff x="5372100" y="5104587"/>
            <a:chExt cx="1809172" cy="1683266"/>
          </a:xfrm>
        </p:grpSpPr>
        <p:sp>
          <p:nvSpPr>
            <p:cNvPr id="7" name="TextBox 6"/>
            <p:cNvSpPr txBox="1"/>
            <p:nvPr/>
          </p:nvSpPr>
          <p:spPr>
            <a:xfrm>
              <a:off x="5486399" y="5864523"/>
              <a:ext cx="1694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Optical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100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372100" y="5104587"/>
              <a:ext cx="673100" cy="759936"/>
            </a:xfrm>
            <a:prstGeom prst="straightConnector1">
              <a:avLst/>
            </a:prstGeom>
            <a:ln w="28575" cmpd="sng">
              <a:gradFill flip="none" rotWithShape="1">
                <a:gsLst>
                  <a:gs pos="0">
                    <a:schemeClr val="tx1"/>
                  </a:gs>
                  <a:gs pos="48000">
                    <a:srgbClr val="FFFFFF"/>
                  </a:gs>
                </a:gsLst>
                <a:lin ang="0" scaled="1"/>
                <a:tileRect/>
              </a:gra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1447800" y="3989474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7652" y="35825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~0.3 pc</a:t>
            </a:r>
            <a:endParaRPr lang="en-US" sz="20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0100" y="3263087"/>
            <a:ext cx="2412722" cy="3512066"/>
            <a:chOff x="800100" y="3263087"/>
            <a:chExt cx="2412722" cy="3512066"/>
          </a:xfrm>
        </p:grpSpPr>
        <p:sp>
          <p:nvSpPr>
            <p:cNvPr id="6" name="TextBox 5"/>
            <p:cNvSpPr txBox="1"/>
            <p:nvPr/>
          </p:nvSpPr>
          <p:spPr>
            <a:xfrm>
              <a:off x="800100" y="5851823"/>
              <a:ext cx="2412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Sub-mm CSO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10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5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0.3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98600" y="5371287"/>
              <a:ext cx="393700" cy="4932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98600" y="3263087"/>
              <a:ext cx="304800" cy="25887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ill Sans MT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1756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Ambient </a:t>
            </a:r>
            <a:r>
              <a:rPr lang="en-US" sz="2200" b="1" dirty="0">
                <a:latin typeface="Gill Sans MT"/>
              </a:rPr>
              <a:t>𝜽</a:t>
            </a:r>
            <a:r>
              <a:rPr lang="en-US" sz="2200" b="1" baseline="-25000" dirty="0">
                <a:latin typeface="Gill Sans MT"/>
              </a:rPr>
              <a:t>B-</a:t>
            </a:r>
            <a:r>
              <a:rPr lang="en-US" sz="2200" b="1" baseline="-25000" dirty="0" smtClean="0">
                <a:latin typeface="Gill Sans MT"/>
              </a:rPr>
              <a:t>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ill Sans MT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515468" y="4605130"/>
            <a:ext cx="346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latin typeface="Gill Sans MT"/>
              </a:rPr>
              <a:t>Core 𝜽</a:t>
            </a:r>
            <a:r>
              <a:rPr lang="en-US" sz="2800" b="1" baseline="-25000" dirty="0" smtClean="0">
                <a:latin typeface="Gill Sans MT"/>
              </a:rPr>
              <a:t>B</a:t>
            </a:r>
            <a:r>
              <a:rPr lang="en-US" sz="2800" b="1" baseline="-25000" dirty="0">
                <a:latin typeface="Gill Sans MT"/>
              </a:rPr>
              <a:t>-</a:t>
            </a:r>
            <a:r>
              <a:rPr lang="en-US" sz="2800" b="1" baseline="-25000" dirty="0" smtClean="0">
                <a:latin typeface="Gill Sans MT"/>
              </a:rPr>
              <a:t>field</a:t>
            </a:r>
            <a:r>
              <a:rPr lang="en-US" sz="2800" b="1" dirty="0" smtClean="0">
                <a:latin typeface="Gill Sans MT"/>
              </a:rPr>
              <a:t> (</a:t>
            </a:r>
            <a:r>
              <a:rPr lang="en-US" sz="2800" b="1" dirty="0" err="1" smtClean="0">
                <a:latin typeface="Gill Sans MT"/>
              </a:rPr>
              <a:t>deg</a:t>
            </a:r>
            <a:r>
              <a:rPr lang="en-US" sz="2800" b="1" dirty="0" smtClean="0">
                <a:latin typeface="Gill Sans MT"/>
              </a:rPr>
              <a:t>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62597" y="697528"/>
            <a:ext cx="3865566" cy="6130754"/>
            <a:chOff x="219597" y="455081"/>
            <a:chExt cx="3865566" cy="613075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58768" y="4647383"/>
              <a:ext cx="476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597" y="6124170"/>
              <a:ext cx="74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-90º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6050" y="3198083"/>
              <a:ext cx="646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185942" y="687885"/>
            <a:ext cx="47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8108" y="694678"/>
            <a:ext cx="815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180º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0838" y="709493"/>
            <a:ext cx="64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8799" y="628723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Hull+ 2013b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(in prep)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597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83" y="6100456"/>
            <a:ext cx="25843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algn="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756" y="6301615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t="9132" r="9496" b="9730"/>
          <a:stretch/>
        </p:blipFill>
        <p:spPr>
          <a:xfrm>
            <a:off x="1346969" y="983540"/>
            <a:ext cx="6725991" cy="5393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816524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9387238">
            <a:off x="3728705" y="40721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(consistent fields?)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24839" y="141776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897274">
            <a:off x="3523911" y="2047686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4161999" y="3799742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8543456">
            <a:off x="3960700" y="2565453"/>
            <a:ext cx="596948" cy="1548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3277" y="2907830"/>
            <a:ext cx="801723" cy="270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9231" r="8749" b="9559"/>
          <a:stretch/>
        </p:blipFill>
        <p:spPr>
          <a:xfrm>
            <a:off x="1467708" y="1029989"/>
            <a:ext cx="6844970" cy="5419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392245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8765" y="1187650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512"/>
            <a:ext cx="8229600" cy="990600"/>
          </a:xfrm>
        </p:spPr>
        <p:txBody>
          <a:bodyPr/>
          <a:lstStyle/>
          <a:p>
            <a:r>
              <a:rPr lang="en-US" dirty="0" smtClean="0"/>
              <a:t>Polarization “hole” effect</a:t>
            </a:r>
            <a:endParaRPr lang="en-US" dirty="0"/>
          </a:p>
        </p:txBody>
      </p:sp>
      <p:pic>
        <p:nvPicPr>
          <p:cNvPr id="4" name="Picture 3" descr="L1157_pc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7495" r="11105" b="9699"/>
          <a:stretch/>
        </p:blipFill>
        <p:spPr>
          <a:xfrm>
            <a:off x="1778001" y="1088678"/>
            <a:ext cx="5651500" cy="5594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288675"/>
            <a:ext cx="2152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761" y="6235325"/>
            <a:ext cx="657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4729" y="1158433"/>
            <a:ext cx="7843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10%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6511754" y="3631826"/>
            <a:ext cx="2514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Polarization 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8141" y="3994727"/>
            <a:ext cx="4289133" cy="3007143"/>
            <a:chOff x="98141" y="3994727"/>
            <a:chExt cx="4289133" cy="3007143"/>
          </a:xfrm>
        </p:grpSpPr>
        <p:sp>
          <p:nvSpPr>
            <p:cNvPr id="10" name="TextBox 9"/>
            <p:cNvSpPr txBox="1"/>
            <p:nvPr/>
          </p:nvSpPr>
          <p:spPr>
            <a:xfrm>
              <a:off x="98141" y="4860923"/>
              <a:ext cx="1720272" cy="214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LOW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39456" y="3994727"/>
              <a:ext cx="2747818" cy="1125232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635" y="2486294"/>
            <a:ext cx="4421909" cy="553998"/>
            <a:chOff x="63506" y="4860923"/>
            <a:chExt cx="4421909" cy="553998"/>
          </a:xfrm>
        </p:grpSpPr>
        <p:sp>
          <p:nvSpPr>
            <p:cNvPr id="25" name="TextBox 24"/>
            <p:cNvSpPr txBox="1"/>
            <p:nvPr/>
          </p:nvSpPr>
          <p:spPr>
            <a:xfrm>
              <a:off x="63506" y="4860923"/>
              <a:ext cx="1720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HIGH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639456" y="5119959"/>
              <a:ext cx="2845959" cy="210306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99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Back to outflows!</a:t>
            </a:r>
            <a:endParaRPr lang="en-US" sz="3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(HI-POL)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3824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  <a:latin typeface="Gill Sans MT"/>
              </a:rPr>
              <a:t>⟂ </a:t>
            </a:r>
            <a:r>
              <a:rPr lang="en-US" sz="2800" b="1" dirty="0">
                <a:solidFill>
                  <a:srgbClr val="292934"/>
                </a:solidFill>
                <a:latin typeface="Gill Sans MT"/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1" y="965570"/>
            <a:ext cx="3188311" cy="318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3699" y="125138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4910623" y="2319212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5441301" y="229983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17" y="3214022"/>
            <a:ext cx="3580480" cy="3580480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16200000">
            <a:off x="6096180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6626858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1793121" y="3866189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352227" y="479648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8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Left-Right Arrow 23"/>
          <p:cNvSpPr/>
          <p:nvPr/>
        </p:nvSpPr>
        <p:spPr>
          <a:xfrm rot="19303030">
            <a:off x="3103163" y="477908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5" name="Left-Right Arrow 24"/>
          <p:cNvSpPr/>
          <p:nvPr/>
        </p:nvSpPr>
        <p:spPr>
          <a:xfrm rot="3448048">
            <a:off x="3596216" y="4804375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1205" y="619970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019" y="9748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HI-POL:</a:t>
            </a:r>
            <a:r>
              <a:rPr lang="en-US" dirty="0" smtClean="0">
                <a:latin typeface="Gill Sans MT"/>
              </a:rPr>
              <a:t> B-fields random </a:t>
            </a:r>
            <a:r>
              <a:rPr lang="en-US" dirty="0" err="1" smtClean="0">
                <a:latin typeface="Gill Sans MT"/>
              </a:rPr>
              <a:t>w.r.t</a:t>
            </a:r>
            <a:r>
              <a:rPr lang="en-US" dirty="0" smtClean="0">
                <a:latin typeface="Gill Sans MT"/>
              </a:rPr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2265195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1810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</a:rPr>
              <a:t>Incidental?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</a:rPr>
              <a:t>This could aid in disk formation</a:t>
            </a:r>
            <a:endParaRPr lang="en-US" b="1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6" name="Picture 5" descr="Li+2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/>
          <a:stretch/>
        </p:blipFill>
        <p:spPr>
          <a:xfrm>
            <a:off x="183444" y="1820335"/>
            <a:ext cx="8789068" cy="396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464" y="5785556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Z.-Y. Li+2011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48515" y="3536704"/>
            <a:ext cx="5298356" cy="2838739"/>
            <a:chOff x="1748515" y="3734258"/>
            <a:chExt cx="5298356" cy="2838739"/>
          </a:xfrm>
        </p:grpSpPr>
        <p:sp>
          <p:nvSpPr>
            <p:cNvPr id="11" name="Right Arrow 10"/>
            <p:cNvSpPr/>
            <p:nvPr/>
          </p:nvSpPr>
          <p:spPr>
            <a:xfrm rot="18343924">
              <a:off x="4854114" y="4831157"/>
              <a:ext cx="2573865" cy="38006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4305335">
              <a:off x="683100" y="4814058"/>
              <a:ext cx="2481918" cy="35108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0851" y="6018999"/>
              <a:ext cx="52860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Gill Sans MT"/>
                </a:rPr>
                <a:t>Not rotationally supported!</a:t>
              </a:r>
              <a:endParaRPr lang="en-US" sz="3000" b="1" dirty="0"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1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4" name="Picture 3" descr="alig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" y="1420384"/>
            <a:ext cx="3061707" cy="3908778"/>
          </a:xfrm>
          <a:prstGeom prst="rect">
            <a:avLst/>
          </a:prstGeom>
        </p:spPr>
      </p:pic>
      <p:pic>
        <p:nvPicPr>
          <p:cNvPr id="5" name="Picture 4" descr="misalign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2458"/>
          <a:stretch/>
        </p:blipFill>
        <p:spPr>
          <a:xfrm>
            <a:off x="5266899" y="1636891"/>
            <a:ext cx="3058653" cy="379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9645" y="4932827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Joos+2012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621735"/>
            <a:ext cx="358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MORE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6667" y="5611923"/>
            <a:ext cx="414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6600"/>
                </a:solidFill>
                <a:latin typeface="Gill Sans MT"/>
              </a:rPr>
              <a:t>MIS</a:t>
            </a:r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LESS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2911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23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8382000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stronger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weaker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Are </a:t>
            </a:r>
            <a:r>
              <a:rPr lang="en-US" sz="2200" dirty="0">
                <a:solidFill>
                  <a:srgbClr val="292934"/>
                </a:solidFill>
              </a:rPr>
              <a:t>the twisted </a:t>
            </a:r>
            <a:r>
              <a:rPr lang="en-US" sz="2200" dirty="0" smtClean="0">
                <a:solidFill>
                  <a:srgbClr val="292934"/>
                </a:solidFill>
              </a:rPr>
              <a:t>B-fields </a:t>
            </a:r>
            <a:r>
              <a:rPr lang="en-US" sz="2200" dirty="0">
                <a:solidFill>
                  <a:srgbClr val="292934"/>
                </a:solidFill>
              </a:rPr>
              <a:t>we see at 1000 AU consistent with </a:t>
            </a:r>
            <a:r>
              <a:rPr lang="en-US" sz="2200" dirty="0" smtClean="0">
                <a:solidFill>
                  <a:srgbClr val="292934"/>
                </a:solidFill>
              </a:rPr>
              <a:t>B-fields at disk </a:t>
            </a:r>
            <a:r>
              <a:rPr lang="en-US" sz="22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Cloud </a:t>
            </a:r>
            <a:r>
              <a:rPr lang="en-US" dirty="0">
                <a:solidFill>
                  <a:srgbClr val="A6A6A6"/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t="8750" r="9203" b="9520"/>
          <a:stretch/>
        </p:blipFill>
        <p:spPr>
          <a:xfrm>
            <a:off x="1513416" y="1063497"/>
            <a:ext cx="6727475" cy="539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392245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8765" y="1326190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Donut 16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1815947" y="214006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358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63337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7538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5307" y="627455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22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23826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8547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692729"/>
            <a:ext cx="9141190" cy="6250581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either </a:t>
            </a:r>
            <a:r>
              <a:rPr lang="en-US" sz="3400" b="1" dirty="0" smtClean="0"/>
              <a:t>preferentially misaligned</a:t>
            </a:r>
            <a:r>
              <a:rPr lang="en-US" sz="3400" dirty="0" smtClean="0"/>
              <a:t> (perp.) or</a:t>
            </a:r>
            <a:r>
              <a:rPr lang="en-US" sz="3400" b="1" dirty="0" smtClean="0"/>
              <a:t> 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pPr lvl="1"/>
            <a:r>
              <a:rPr lang="en-US" sz="3000" dirty="0" smtClean="0"/>
              <a:t>Thus, </a:t>
            </a:r>
            <a:r>
              <a:rPr lang="en-US" sz="3000" dirty="0" err="1" smtClean="0"/>
              <a:t>circumstellar</a:t>
            </a:r>
            <a:r>
              <a:rPr lang="en-US" sz="3000" dirty="0" smtClean="0"/>
              <a:t> disks are misaligned with fields in the cores from which they formed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 smtClean="0"/>
          </a:p>
          <a:p>
            <a:r>
              <a:rPr lang="en-US" sz="3400" b="1" dirty="0" smtClean="0"/>
              <a:t>High-pol sources:</a:t>
            </a:r>
            <a:r>
              <a:rPr lang="en-US" sz="3400" dirty="0" smtClean="0"/>
              <a:t> consistent large- to small-scale B-fields</a:t>
            </a:r>
          </a:p>
          <a:p>
            <a:pPr lvl="1"/>
            <a:r>
              <a:rPr lang="en-US" sz="3000" dirty="0" smtClean="0"/>
              <a:t>Yet, outflows and B-fields are </a:t>
            </a:r>
            <a:r>
              <a:rPr lang="en-US" sz="3000" b="1" dirty="0" smtClean="0"/>
              <a:t>randomly misaligned</a:t>
            </a:r>
          </a:p>
          <a:p>
            <a:pPr lvl="2"/>
            <a:r>
              <a:rPr lang="en-US" sz="2800" dirty="0" smtClean="0"/>
              <a:t>Global field doesn’t affect final angular momentum</a:t>
            </a:r>
          </a:p>
          <a:p>
            <a:pPr lvl="2"/>
            <a:endParaRPr lang="en-US" sz="2800" b="1" dirty="0"/>
          </a:p>
          <a:p>
            <a:r>
              <a:rPr lang="en-US" sz="3400" b="1" dirty="0" smtClean="0"/>
              <a:t>Low-</a:t>
            </a:r>
            <a:r>
              <a:rPr lang="en-US" sz="3400" b="1" dirty="0"/>
              <a:t>pol sources:</a:t>
            </a:r>
            <a:r>
              <a:rPr lang="en-US" sz="3400" dirty="0"/>
              <a:t> </a:t>
            </a:r>
            <a:r>
              <a:rPr lang="en-US" sz="3400" dirty="0" smtClean="0"/>
              <a:t>inconsistent </a:t>
            </a:r>
            <a:r>
              <a:rPr lang="en-US" sz="3400" dirty="0"/>
              <a:t>large- to small-scale B-fields</a:t>
            </a:r>
          </a:p>
          <a:p>
            <a:pPr lvl="1"/>
            <a:r>
              <a:rPr lang="en-US" sz="3000" dirty="0" smtClean="0"/>
              <a:t>Outflows </a:t>
            </a:r>
            <a:r>
              <a:rPr lang="en-US" sz="3000" dirty="0"/>
              <a:t>and B-fields are </a:t>
            </a:r>
            <a:r>
              <a:rPr lang="en-US" sz="3000" b="1" dirty="0" smtClean="0"/>
              <a:t>perpendicular</a:t>
            </a:r>
            <a:endParaRPr lang="en-US" sz="3400" b="1" dirty="0" smtClean="0"/>
          </a:p>
          <a:p>
            <a:pPr lvl="2"/>
            <a:r>
              <a:rPr lang="en-US" sz="2800" dirty="0" smtClean="0"/>
              <a:t>Could aid in disk formation</a:t>
            </a:r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</a:p>
          <a:p>
            <a:pPr lvl="1"/>
            <a:endParaRPr lang="en-US" sz="3000" b="1" dirty="0" smtClean="0"/>
          </a:p>
          <a:p>
            <a:r>
              <a:rPr lang="en-US" sz="3000" b="1" dirty="0"/>
              <a:t>TADPOL </a:t>
            </a:r>
            <a:r>
              <a:rPr lang="en-US" sz="3000" b="1" dirty="0" smtClean="0"/>
              <a:t>outflows vs. B-fields: </a:t>
            </a:r>
            <a:r>
              <a:rPr lang="en-US" sz="3000" dirty="0">
                <a:hlinkClick r:id="rId3"/>
              </a:rPr>
              <a:t>ApJ, 768, 159</a:t>
            </a:r>
            <a:endParaRPr lang="en-US" sz="3000" dirty="0"/>
          </a:p>
          <a:p>
            <a:r>
              <a:rPr lang="en-US" sz="3000" b="1" dirty="0"/>
              <a:t>TADPOL survey</a:t>
            </a:r>
            <a:r>
              <a:rPr lang="en-US" sz="3000" dirty="0"/>
              <a:t> (CARMA key project): </a:t>
            </a:r>
            <a:r>
              <a:rPr lang="en-US" sz="3000" dirty="0">
                <a:hlinkClick r:id="rId4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7213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EXTRA SLIDES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68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Cores with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consistent</a:t>
            </a:r>
            <a:r>
              <a:rPr lang="en-US" dirty="0" smtClean="0">
                <a:solidFill>
                  <a:srgbClr val="D2533C"/>
                </a:solidFill>
                <a:latin typeface="Gill Sans MT"/>
              </a:rPr>
              <a:t> large-to-small B-fields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67148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220656"/>
            <a:ext cx="5698836" cy="54742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 – high mass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73740" y="1250843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99039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63" b="9791"/>
          <a:stretch/>
        </p:blipFill>
        <p:spPr>
          <a:xfrm>
            <a:off x="1457181" y="895366"/>
            <a:ext cx="6323351" cy="58838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22377" y="1359069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OMC3-MMS5/6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Cores with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consistent</a:t>
            </a:r>
            <a:r>
              <a:rPr lang="en-US" dirty="0" smtClean="0">
                <a:solidFill>
                  <a:srgbClr val="D2533C"/>
                </a:solidFill>
                <a:latin typeface="Gill Sans MT"/>
              </a:rPr>
              <a:t> large-to-small B-fields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7274" y="1046193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572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3755" y="2931366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Orion KL</a:t>
            </a:r>
            <a:endParaRPr lang="en-US" sz="24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Star-forming regions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53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8" b="9554"/>
          <a:stretch/>
        </p:blipFill>
        <p:spPr>
          <a:xfrm>
            <a:off x="1443670" y="1071652"/>
            <a:ext cx="6396003" cy="56770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1983" y="434750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Orion KL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Star-forming regions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4307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 – high mass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OMC2-FIR4</a:t>
            </a:r>
            <a:endParaRPr lang="en-US" sz="24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20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29" y="1034905"/>
            <a:ext cx="6325396" cy="570162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 – high mass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21453" y="114121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OMC2-FIR4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213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Upper limits on </a:t>
            </a:r>
            <a:r>
              <a:rPr lang="en-US" dirty="0" err="1" smtClean="0"/>
              <a:t>circumstellar</a:t>
            </a:r>
            <a:r>
              <a:rPr lang="en-US" dirty="0" smtClean="0"/>
              <a:t> disk polarization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2428" y="1463461"/>
            <a:ext cx="2682857" cy="4206069"/>
          </a:xfrm>
        </p:spPr>
        <p:txBody>
          <a:bodyPr/>
          <a:lstStyle/>
          <a:p>
            <a:r>
              <a:rPr lang="en-US" dirty="0" smtClean="0"/>
              <a:t>CARMA + SMA results</a:t>
            </a:r>
          </a:p>
          <a:p>
            <a:endParaRPr lang="en-US" dirty="0"/>
          </a:p>
          <a:p>
            <a:r>
              <a:rPr lang="en-US" dirty="0" smtClean="0"/>
              <a:t>Disks are </a:t>
            </a:r>
            <a:r>
              <a:rPr lang="en-US" b="1" dirty="0" smtClean="0"/>
              <a:t>not </a:t>
            </a:r>
            <a:r>
              <a:rPr lang="en-US" dirty="0" smtClean="0"/>
              <a:t>strongly polarized at ~100 AU scales:</a:t>
            </a:r>
          </a:p>
          <a:p>
            <a:endParaRPr lang="en-US" dirty="0"/>
          </a:p>
        </p:txBody>
      </p:sp>
      <p:pic>
        <p:nvPicPr>
          <p:cNvPr id="5" name="Picture 4" descr="hugh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50" y="1370940"/>
            <a:ext cx="6229496" cy="51727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3638" y="6449002"/>
            <a:ext cx="4639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Hughes, </a:t>
            </a:r>
            <a:r>
              <a:rPr lang="en-US" sz="1600" b="1" dirty="0" smtClean="0">
                <a:solidFill>
                  <a:srgbClr val="292934"/>
                </a:solidFill>
                <a:latin typeface="Gill Sans MT"/>
              </a:rPr>
              <a:t>Hull, </a:t>
            </a:r>
            <a:r>
              <a:rPr lang="en-US" sz="1600" dirty="0" err="1" smtClean="0">
                <a:solidFill>
                  <a:srgbClr val="292934"/>
                </a:solidFill>
                <a:latin typeface="Gill Sans MT"/>
              </a:rPr>
              <a:t>Wilner</a:t>
            </a:r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, &amp; </a:t>
            </a:r>
            <a:r>
              <a:rPr lang="en-US" sz="1600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 2013, AJ, 145, 115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80" y="4608800"/>
            <a:ext cx="2539486" cy="5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28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for disk 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408" y="1414978"/>
            <a:ext cx="2851054" cy="526468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Weak &amp; misaligned B-fields in cores could aid disk formation</a:t>
            </a:r>
          </a:p>
          <a:p>
            <a:endParaRPr lang="en-US" dirty="0"/>
          </a:p>
          <a:p>
            <a:r>
              <a:rPr lang="en-US" dirty="0" smtClean="0"/>
              <a:t>Addresses “magnetic braking catastrophe”</a:t>
            </a:r>
          </a:p>
          <a:p>
            <a:endParaRPr lang="en-US" dirty="0"/>
          </a:p>
          <a:p>
            <a:r>
              <a:rPr lang="en-US" dirty="0" smtClean="0"/>
              <a:t> Points are from simulations in        </a:t>
            </a:r>
            <a:r>
              <a:rPr lang="en-US" dirty="0" err="1" smtClean="0"/>
              <a:t>Joos</a:t>
            </a:r>
            <a:r>
              <a:rPr lang="en-US" dirty="0" smtClean="0"/>
              <a:t>+ 2012</a:t>
            </a:r>
          </a:p>
          <a:p>
            <a:endParaRPr lang="en-US" dirty="0"/>
          </a:p>
          <a:p>
            <a:r>
              <a:rPr lang="en-US" dirty="0" smtClean="0"/>
              <a:t>We find that ~10–50% of Class 0/I stars should form </a:t>
            </a:r>
            <a:r>
              <a:rPr lang="en-US" dirty="0" err="1" smtClean="0"/>
              <a:t>Keplerian</a:t>
            </a:r>
            <a:r>
              <a:rPr lang="en-US" dirty="0" smtClean="0"/>
              <a:t> disks </a:t>
            </a:r>
            <a:endParaRPr lang="en-US" dirty="0"/>
          </a:p>
        </p:txBody>
      </p:sp>
      <p:pic>
        <p:nvPicPr>
          <p:cNvPr id="5" name="Picture 4" descr="krumholz_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1" b="7316"/>
          <a:stretch/>
        </p:blipFill>
        <p:spPr>
          <a:xfrm>
            <a:off x="364057" y="1412933"/>
            <a:ext cx="6050761" cy="4599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50465" y="6381214"/>
            <a:ext cx="4516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err="1" smtClean="0">
                <a:solidFill>
                  <a:srgbClr val="292934"/>
                </a:solidFill>
                <a:latin typeface="Gill Sans MT"/>
              </a:rPr>
              <a:t>Krumholz</a:t>
            </a:r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sz="1600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, &amp; </a:t>
            </a:r>
            <a:r>
              <a:rPr lang="en-US" sz="1600" b="1" dirty="0" smtClean="0">
                <a:solidFill>
                  <a:srgbClr val="292934"/>
                </a:solidFill>
                <a:latin typeface="Gill Sans MT"/>
              </a:rPr>
              <a:t>Hull</a:t>
            </a:r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 2013, </a:t>
            </a:r>
            <a:r>
              <a:rPr lang="en-US" sz="1600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, 767, L11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5620" y="5876822"/>
            <a:ext cx="451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Flux-to-mass ratio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2445871" y="3418569"/>
            <a:ext cx="52522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</a:rPr>
              <a:t>cos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( </a:t>
            </a:r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𝛉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 between B-field </a:t>
            </a:r>
            <a:r>
              <a:rPr lang="en-US" sz="2400" b="1" dirty="0">
                <a:solidFill>
                  <a:srgbClr val="292934"/>
                </a:solidFill>
                <a:latin typeface="Gill Sans MT"/>
              </a:rPr>
              <a:t>&amp;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 disk axis )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817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Implications: disk 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Joos</a:t>
            </a:r>
            <a:r>
              <a:rPr lang="en-US" dirty="0" smtClean="0"/>
              <a:t>, </a:t>
            </a:r>
            <a:r>
              <a:rPr lang="en-US" dirty="0" err="1" smtClean="0"/>
              <a:t>Hennebelle+Ciardi</a:t>
            </a:r>
            <a:r>
              <a:rPr lang="en-US" dirty="0" smtClean="0"/>
              <a:t>, </a:t>
            </a:r>
            <a:r>
              <a:rPr lang="en-US" dirty="0" err="1" smtClean="0"/>
              <a:t>Krumholz</a:t>
            </a:r>
            <a:r>
              <a:rPr lang="en-US" dirty="0" smtClean="0"/>
              <a:t>, </a:t>
            </a:r>
            <a:r>
              <a:rPr lang="en-US" dirty="0" err="1" smtClean="0"/>
              <a:t>Crutcher</a:t>
            </a:r>
            <a:r>
              <a:rPr lang="en-US" dirty="0" smtClean="0"/>
              <a:t>, &amp; Hull</a:t>
            </a:r>
            <a:endParaRPr lang="en-US" dirty="0"/>
          </a:p>
          <a:p>
            <a:r>
              <a:rPr lang="en-US" dirty="0" smtClean="0"/>
              <a:t>Magnetic braking catastrophe, &amp; possible solution</a:t>
            </a:r>
          </a:p>
          <a:p>
            <a:endParaRPr lang="en-US" dirty="0"/>
          </a:p>
          <a:p>
            <a:r>
              <a:rPr lang="en-US" dirty="0" smtClean="0"/>
              <a:t>B-fields may not be as dynamically important as we thought on small scales…but they’re still ordered, so something must be going on</a:t>
            </a:r>
          </a:p>
          <a:p>
            <a:endParaRPr lang="en-US" dirty="0"/>
          </a:p>
          <a:p>
            <a:r>
              <a:rPr lang="en-US" dirty="0" smtClean="0"/>
              <a:t>L1527, </a:t>
            </a:r>
            <a:r>
              <a:rPr lang="en-US" dirty="0" err="1" smtClean="0"/>
              <a:t>Ser-emb</a:t>
            </a:r>
            <a:r>
              <a:rPr lang="en-US" dirty="0" smtClean="0"/>
              <a:t> 8: </a:t>
            </a:r>
            <a:r>
              <a:rPr lang="en-US" dirty="0" err="1" smtClean="0"/>
              <a:t>perp</a:t>
            </a:r>
            <a:r>
              <a:rPr lang="en-US" dirty="0" smtClean="0"/>
              <a:t> on SCUBA vs. CARMA scales…twisted at small scales in disk?</a:t>
            </a:r>
          </a:p>
          <a:p>
            <a:endParaRPr lang="en-US" dirty="0"/>
          </a:p>
          <a:p>
            <a:r>
              <a:rPr lang="en-US" dirty="0" smtClean="0"/>
              <a:t>ALMA!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02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Filamentary B-field structure in </a:t>
            </a:r>
            <a:r>
              <a:rPr lang="en-US" b="1" dirty="0" err="1"/>
              <a:t>Serpens</a:t>
            </a:r>
            <a:endParaRPr lang="en-US" b="1" dirty="0"/>
          </a:p>
          <a:p>
            <a:pPr lvl="1"/>
            <a:r>
              <a:rPr lang="en-US" dirty="0"/>
              <a:t>Observing same field as ALMA (Mundy </a:t>
            </a:r>
            <a:r>
              <a:rPr lang="en-US" i="1" dirty="0"/>
              <a:t>et al.</a:t>
            </a:r>
            <a:r>
              <a:rPr lang="en-US" dirty="0"/>
              <a:t>)</a:t>
            </a:r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02629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47" y="138292"/>
            <a:ext cx="8229600" cy="990600"/>
          </a:xfrm>
        </p:spPr>
        <p:txBody>
          <a:bodyPr/>
          <a:lstStyle/>
          <a:p>
            <a:r>
              <a:rPr lang="en-US" dirty="0" err="1" smtClean="0"/>
              <a:t>Serpens</a:t>
            </a:r>
            <a:r>
              <a:rPr lang="en-US" dirty="0" smtClean="0"/>
              <a:t> CARMA+ALMA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7" t="424" b="8328"/>
          <a:stretch/>
        </p:blipFill>
        <p:spPr>
          <a:xfrm>
            <a:off x="2117427" y="1128892"/>
            <a:ext cx="5008682" cy="5729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24886" y="1323623"/>
            <a:ext cx="192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Grayscale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: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N2H+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from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CLASSy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36705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47" y="138292"/>
            <a:ext cx="8229600" cy="990600"/>
          </a:xfrm>
        </p:spPr>
        <p:txBody>
          <a:bodyPr/>
          <a:lstStyle/>
          <a:p>
            <a:r>
              <a:rPr lang="en-US" dirty="0" err="1" smtClean="0"/>
              <a:t>Serpens</a:t>
            </a:r>
            <a:r>
              <a:rPr lang="en-US" dirty="0" smtClean="0"/>
              <a:t> CARMA+ALMA project</a:t>
            </a:r>
            <a:endParaRPr lang="en-US" dirty="0"/>
          </a:p>
        </p:txBody>
      </p:sp>
      <p:pic>
        <p:nvPicPr>
          <p:cNvPr id="5" name="Picture 4" descr="SERALMA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9" t="14445" b="17037"/>
          <a:stretch/>
        </p:blipFill>
        <p:spPr>
          <a:xfrm>
            <a:off x="2243666" y="662294"/>
            <a:ext cx="4882443" cy="60545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26109" y="1422400"/>
            <a:ext cx="1928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Grayscale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: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N2H+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from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CLASSy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54976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47" y="138292"/>
            <a:ext cx="8229600" cy="990600"/>
          </a:xfrm>
        </p:spPr>
        <p:txBody>
          <a:bodyPr/>
          <a:lstStyle/>
          <a:p>
            <a:r>
              <a:rPr lang="en-US" dirty="0" err="1" smtClean="0"/>
              <a:t>Serpens</a:t>
            </a:r>
            <a:r>
              <a:rPr lang="en-US" dirty="0" smtClean="0"/>
              <a:t> CARMA+ALMA project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4" y="1128892"/>
            <a:ext cx="8601456" cy="501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1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6" t="6020" b="6849"/>
          <a:stretch/>
        </p:blipFill>
        <p:spPr>
          <a:xfrm>
            <a:off x="1809235" y="1083736"/>
            <a:ext cx="6028722" cy="54761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46374" y="1422400"/>
            <a:ext cx="160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292934"/>
                </a:solidFill>
                <a:latin typeface="Gill Sans MT"/>
              </a:rPr>
              <a:t>Machida+ 2006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92100" y="347136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Achieving (</a:t>
            </a:r>
            <a:r>
              <a:rPr lang="en-US" dirty="0" err="1" smtClean="0">
                <a:solidFill>
                  <a:srgbClr val="D2533C"/>
                </a:solidFill>
                <a:latin typeface="Gill Sans MT"/>
              </a:rPr>
              <a:t>mis</a:t>
            </a:r>
            <a:r>
              <a:rPr lang="en-US" dirty="0" smtClean="0">
                <a:solidFill>
                  <a:srgbClr val="D2533C"/>
                </a:solidFill>
                <a:latin typeface="Gill Sans MT"/>
              </a:rPr>
              <a:t>)alignment: simulations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688445" y="3426766"/>
            <a:ext cx="447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Faster core rotation 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sym typeface="Wingdings"/>
              </a:rPr>
              <a:t>  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4523" y="6417240"/>
            <a:ext cx="447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Stronger B-field     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sym typeface="Wingdings"/>
              </a:rPr>
              <a:t>  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398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0861" y="1123434"/>
            <a:ext cx="8700473" cy="4286766"/>
            <a:chOff x="270233" y="1123434"/>
            <a:chExt cx="8700473" cy="42867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58"/>
            <a:stretch/>
          </p:blipFill>
          <p:spPr>
            <a:xfrm>
              <a:off x="270233" y="1435100"/>
              <a:ext cx="8700473" cy="39751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925674" y="1123434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Machida+ 2006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 rot="16200000">
            <a:off x="171966" y="2274501"/>
            <a:ext cx="104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Edge-on</a:t>
            </a:r>
            <a:endParaRPr lang="en-US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178832" y="4065032"/>
            <a:ext cx="104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Pole-on</a:t>
            </a:r>
            <a:endParaRPr lang="en-US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6732" y="5227082"/>
            <a:ext cx="12435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2 pc</a:t>
            </a:r>
            <a:endParaRPr lang="en-US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1432" y="5233432"/>
            <a:ext cx="12435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1 pc</a:t>
            </a:r>
            <a:endParaRPr lang="en-US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4532" y="5212834"/>
            <a:ext cx="124356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0.0007 pc</a:t>
            </a:r>
          </a:p>
          <a:p>
            <a:pPr algn="ctr"/>
            <a:r>
              <a:rPr lang="en-US" sz="1000" b="1" dirty="0" smtClean="0">
                <a:solidFill>
                  <a:srgbClr val="292934"/>
                </a:solidFill>
                <a:latin typeface="Gill Sans MT"/>
              </a:rPr>
              <a:t>(160 AU)</a:t>
            </a:r>
            <a:endParaRPr lang="en-US" sz="10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2090" y="5214382"/>
            <a:ext cx="1243568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0.00001 pc</a:t>
            </a:r>
          </a:p>
          <a:p>
            <a:pPr algn="ctr"/>
            <a:r>
              <a:rPr lang="en-US" sz="1000" b="1" dirty="0" smtClean="0">
                <a:solidFill>
                  <a:srgbClr val="292934"/>
                </a:solidFill>
                <a:latin typeface="Gill Sans MT"/>
              </a:rPr>
              <a:t>(20 AU)</a:t>
            </a:r>
            <a:endParaRPr lang="en-US" sz="10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92100" y="4318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2533C"/>
                </a:solidFill>
                <a:latin typeface="Gill Sans MT"/>
              </a:rPr>
              <a:t>Outflow vs. B-field direction (simulations)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28910" y="5725814"/>
            <a:ext cx="36753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A6A6A6"/>
                </a:solidFill>
                <a:latin typeface="BlairMdITC TT-Medium"/>
                <a:cs typeface="BlairMdITC TT-Medium"/>
              </a:rPr>
              <a:t>CSO / JCMT</a:t>
            </a:r>
            <a:endParaRPr lang="en-US" sz="3200" b="1" dirty="0">
              <a:solidFill>
                <a:srgbClr val="A6A6A6"/>
              </a:solidFill>
              <a:latin typeface="BlairMdITC TT-Medium"/>
              <a:cs typeface="BlairMdITC TT-Medium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78711" y="5725814"/>
            <a:ext cx="23037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FF">
                    <a:lumMod val="65000"/>
                  </a:srgbClr>
                </a:solidFill>
                <a:latin typeface="BlairMdITC TT-Medium"/>
                <a:cs typeface="BlairMdITC TT-Medium"/>
              </a:rPr>
              <a:t>ALMA</a:t>
            </a:r>
            <a:endParaRPr lang="en-US" sz="3200" b="1" dirty="0">
              <a:solidFill>
                <a:srgbClr val="FFFFFF">
                  <a:lumMod val="65000"/>
                </a:srgbClr>
              </a:solidFill>
              <a:latin typeface="BlairMdITC TT-Medium"/>
              <a:cs typeface="BlairMdITC TT-Medium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861745" y="4128263"/>
            <a:ext cx="7810500" cy="3084801"/>
            <a:chOff x="861745" y="4128263"/>
            <a:chExt cx="7810500" cy="3084801"/>
          </a:xfrm>
        </p:grpSpPr>
        <p:sp>
          <p:nvSpPr>
            <p:cNvPr id="3" name="TextBox 2"/>
            <p:cNvSpPr txBox="1"/>
            <p:nvPr/>
          </p:nvSpPr>
          <p:spPr>
            <a:xfrm>
              <a:off x="861745" y="6419340"/>
              <a:ext cx="78105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At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d = 500 pc,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the D-array synthesized beam (at 1 mm) </a:t>
              </a:r>
              <a:r>
                <a:rPr lang="en-US" dirty="0">
                  <a:solidFill>
                    <a:srgbClr val="292934"/>
                  </a:solidFill>
                  <a:latin typeface="Gill Sans MT"/>
                </a:rPr>
                <a:t>spans 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2</a:t>
              </a:r>
              <a:r>
                <a:rPr lang="en-US" i="1" dirty="0" smtClean="0">
                  <a:solidFill>
                    <a:srgbClr val="292934"/>
                  </a:solidFill>
                  <a:latin typeface="Gill Sans MT"/>
                </a:rPr>
                <a:t>"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, or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0.005 pc </a:t>
              </a:r>
              <a:r>
                <a:rPr lang="en-US" sz="1200" dirty="0" smtClean="0">
                  <a:solidFill>
                    <a:srgbClr val="292934"/>
                  </a:solidFill>
                  <a:latin typeface="Gill Sans MT"/>
                </a:rPr>
                <a:t>(1000 AU)</a:t>
              </a:r>
              <a:endParaRPr lang="en-US" sz="1200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3220387" y="5470609"/>
              <a:ext cx="3084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292934"/>
                  </a:solidFill>
                  <a:latin typeface="BlairMdITC TT-Medium"/>
                  <a:cs typeface="BlairMdITC TT-Medium"/>
                </a:rPr>
                <a:t>CARMA </a:t>
              </a:r>
              <a:r>
                <a:rPr lang="en-US" sz="2000" b="1" dirty="0" smtClean="0">
                  <a:solidFill>
                    <a:srgbClr val="292934"/>
                  </a:solidFill>
                  <a:latin typeface="BlairMdITC TT-Medium"/>
                  <a:cs typeface="BlairMdITC TT-Medium"/>
                  <a:sym typeface="Wingdings"/>
                </a:rPr>
                <a:t></a:t>
              </a:r>
              <a:endParaRPr lang="en-US" sz="2000" b="1" dirty="0">
                <a:solidFill>
                  <a:srgbClr val="292934"/>
                </a:solidFill>
                <a:latin typeface="BlairMdITC TT-Medium"/>
                <a:cs typeface="BlairMdITC TT-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05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100" y="347136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D2533C"/>
                </a:solidFill>
                <a:latin typeface="Gill Sans MT"/>
              </a:rPr>
              <a:t>Achieving (</a:t>
            </a:r>
            <a:r>
              <a:rPr lang="en-US" dirty="0" err="1">
                <a:solidFill>
                  <a:srgbClr val="D2533C"/>
                </a:solidFill>
                <a:latin typeface="Gill Sans MT"/>
              </a:rPr>
              <a:t>mis</a:t>
            </a:r>
            <a:r>
              <a:rPr lang="en-US" dirty="0">
                <a:solidFill>
                  <a:srgbClr val="D2533C"/>
                </a:solidFill>
                <a:latin typeface="Gill Sans MT"/>
              </a:rPr>
              <a:t>)</a:t>
            </a:r>
            <a:r>
              <a:rPr lang="en-US" dirty="0" smtClean="0">
                <a:solidFill>
                  <a:srgbClr val="D2533C"/>
                </a:solidFill>
                <a:latin typeface="Gill Sans MT"/>
              </a:rPr>
              <a:t>alignment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sz="2000" b="1" dirty="0">
                <a:solidFill>
                  <a:srgbClr val="292934"/>
                </a:solidFill>
                <a:latin typeface="Gill Sans MT"/>
              </a:rPr>
              <a:t>N</a:t>
            </a:r>
            <a:r>
              <a:rPr lang="en-US" sz="2000" b="1" dirty="0" smtClean="0">
                <a:solidFill>
                  <a:srgbClr val="292934"/>
                </a:solidFill>
                <a:latin typeface="Gill Sans MT"/>
              </a:rPr>
              <a:t>otes on rotation/B-field misalignment:</a:t>
            </a:r>
          </a:p>
          <a:p>
            <a:pPr lvl="1">
              <a:buClr>
                <a:srgbClr val="93A299"/>
              </a:buClr>
            </a:pP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lvl="1">
              <a:buClr>
                <a:srgbClr val="93A299"/>
              </a:buClr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Weak B-field and strong rotation could cause misalignment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Gill Sans MT"/>
              </a:rPr>
              <a:t>(</a:t>
            </a:r>
            <a:r>
              <a:rPr lang="en-US" dirty="0" smtClean="0">
                <a:solidFill>
                  <a:srgbClr val="FFFFFF">
                    <a:lumMod val="65000"/>
                  </a:srgbClr>
                </a:solidFill>
                <a:latin typeface="Gill Sans MT"/>
              </a:rPr>
              <a:t>Machida+06)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dirty="0">
              <a:solidFill>
                <a:srgbClr val="292934"/>
              </a:solidFill>
              <a:latin typeface="Gill Sans MT"/>
            </a:endParaRPr>
          </a:p>
          <a:p>
            <a:pPr lvl="1">
              <a:buClr>
                <a:srgbClr val="93A299"/>
              </a:buClr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Turbulence may cause initial misalignment at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scales of ~0.1 pc </a:t>
            </a:r>
            <a:r>
              <a:rPr lang="en-US" dirty="0" smtClean="0">
                <a:solidFill>
                  <a:srgbClr val="FFFFFF">
                    <a:lumMod val="65000"/>
                  </a:srgbClr>
                </a:solidFill>
                <a:latin typeface="Gill Sans MT"/>
              </a:rPr>
              <a:t>(McKee)</a:t>
            </a:r>
          </a:p>
          <a:p>
            <a:pPr lvl="1">
              <a:buClr>
                <a:srgbClr val="93A299"/>
              </a:buClr>
            </a:pP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lvl="1">
              <a:buClr>
                <a:srgbClr val="93A299"/>
              </a:buClr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Misalignment may be </a:t>
            </a:r>
            <a:r>
              <a:rPr lang="en-US" i="1" dirty="0" smtClean="0">
                <a:solidFill>
                  <a:srgbClr val="292934"/>
                </a:solidFill>
                <a:latin typeface="Gill Sans MT"/>
              </a:rPr>
              <a:t>necessary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for disk formation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A6A6A6"/>
                </a:solidFill>
                <a:latin typeface="Gill Sans MT"/>
              </a:rPr>
              <a:t>(</a:t>
            </a:r>
            <a:r>
              <a:rPr lang="en-US" dirty="0" err="1" smtClean="0">
                <a:solidFill>
                  <a:srgbClr val="A6A6A6"/>
                </a:solidFill>
                <a:latin typeface="Gill Sans MT"/>
              </a:rPr>
              <a:t>Joos</a:t>
            </a:r>
            <a:r>
              <a:rPr lang="en-US" dirty="0" smtClean="0">
                <a:solidFill>
                  <a:srgbClr val="A6A6A6"/>
                </a:solidFill>
                <a:latin typeface="Gill Sans MT"/>
              </a:rPr>
              <a:t>+ ‘12</a:t>
            </a:r>
            <a:r>
              <a:rPr lang="en-US" dirty="0">
                <a:solidFill>
                  <a:srgbClr val="A6A6A6"/>
                </a:solidFill>
                <a:latin typeface="Gill Sans MT"/>
              </a:rPr>
              <a:t>, Li+ </a:t>
            </a:r>
            <a:r>
              <a:rPr lang="fr-FR" dirty="0">
                <a:solidFill>
                  <a:srgbClr val="A6A6A6"/>
                </a:solidFill>
                <a:latin typeface="Gill Sans MT"/>
              </a:rPr>
              <a:t>’</a:t>
            </a:r>
            <a:r>
              <a:rPr lang="en-US" dirty="0" smtClean="0">
                <a:solidFill>
                  <a:srgbClr val="A6A6A6"/>
                </a:solidFill>
                <a:latin typeface="Gill Sans MT"/>
              </a:rPr>
              <a:t>11, </a:t>
            </a:r>
            <a:r>
              <a:rPr lang="en-US" dirty="0" err="1" smtClean="0">
                <a:solidFill>
                  <a:srgbClr val="A6A6A6"/>
                </a:solidFill>
                <a:latin typeface="Gill Sans MT"/>
              </a:rPr>
              <a:t>Hennebelle</a:t>
            </a:r>
            <a:r>
              <a:rPr lang="en-US" dirty="0" smtClean="0">
                <a:solidFill>
                  <a:srgbClr val="A6A6A6"/>
                </a:solidFill>
                <a:latin typeface="Gill Sans MT"/>
              </a:rPr>
              <a:t> &amp; Ciardi </a:t>
            </a:r>
            <a:r>
              <a:rPr lang="fr-FR" dirty="0" smtClean="0">
                <a:solidFill>
                  <a:srgbClr val="A6A6A6"/>
                </a:solidFill>
                <a:latin typeface="Gill Sans MT"/>
              </a:rPr>
              <a:t>’</a:t>
            </a:r>
            <a:r>
              <a:rPr lang="en-US" dirty="0" smtClean="0">
                <a:solidFill>
                  <a:srgbClr val="A6A6A6"/>
                </a:solidFill>
                <a:latin typeface="Gill Sans MT"/>
              </a:rPr>
              <a:t>09) </a:t>
            </a:r>
          </a:p>
          <a:p>
            <a:pPr lvl="1">
              <a:buClr>
                <a:srgbClr val="93A299"/>
              </a:buClr>
            </a:pP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endParaRPr lang="en-US" sz="2000" dirty="0" smtClean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551702" y="2340429"/>
            <a:ext cx="3938202" cy="4136571"/>
            <a:chOff x="6337793" y="3011722"/>
            <a:chExt cx="3257845" cy="36553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815636" y="3887054"/>
              <a:ext cx="2302159" cy="325784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7696189" y="3011722"/>
              <a:ext cx="1052286" cy="1441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0" dirty="0" smtClean="0">
                  <a:solidFill>
                    <a:srgbClr val="292934"/>
                  </a:solidFill>
                  <a:latin typeface="Gill Sans MT"/>
                </a:rPr>
                <a:t>?</a:t>
              </a:r>
              <a:endParaRPr lang="en-US" sz="10000" dirty="0">
                <a:solidFill>
                  <a:srgbClr val="292934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82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get misalignment?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Grain alignment (Gold alignment, anomalous grain orientation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Outflow feedback (should be bimodal)</a:t>
            </a:r>
          </a:p>
          <a:p>
            <a:r>
              <a:rPr lang="en-US" dirty="0" smtClean="0"/>
              <a:t>Rotation </a:t>
            </a:r>
            <a:r>
              <a:rPr lang="en-US" dirty="0"/>
              <a:t>(should be bimodal)</a:t>
            </a:r>
            <a:endParaRPr lang="en-US" dirty="0" smtClean="0"/>
          </a:p>
          <a:p>
            <a:r>
              <a:rPr lang="en-US" dirty="0" smtClean="0"/>
              <a:t>Extreme hourglass </a:t>
            </a:r>
            <a:r>
              <a:rPr lang="en-US" dirty="0"/>
              <a:t>(should be bimodal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2557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alli_shu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89" y="1376484"/>
            <a:ext cx="5815180" cy="53154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9591" y="6478899"/>
            <a:ext cx="191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Galli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Shu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1993a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2540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Star formation…with B-fields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8522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3" descr="hs-1995-44-b-full_jpg.jpg"/>
          <p:cNvPicPr>
            <a:picLocks noGrp="1" noChangeAspect="1"/>
          </p:cNvPicPr>
          <p:nvPr>
            <p:ph idx="1"/>
          </p:nvPr>
        </p:nvPicPr>
        <p:blipFill>
          <a:blip r:embed="rId3"/>
          <a:srcRect t="8270" b="14932"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2" name="Picture 1" descr="eagle_nebula_IR.jpg"/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" r="1410" b="-1"/>
          <a:stretch/>
        </p:blipFill>
        <p:spPr>
          <a:xfrm rot="19107084">
            <a:off x="336322" y="1518271"/>
            <a:ext cx="6945898" cy="5191054"/>
          </a:xfrm>
          <a:prstGeom prst="rect">
            <a:avLst/>
          </a:prstGeom>
        </p:spPr>
      </p:pic>
      <p:pic>
        <p:nvPicPr>
          <p:cNvPr id="4" name="Picture 3" descr="eagle_nebula_FIR.jpg"/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9" r="32210" b="37500"/>
          <a:stretch/>
        </p:blipFill>
        <p:spPr>
          <a:xfrm>
            <a:off x="-273050" y="-1082859"/>
            <a:ext cx="11722100" cy="10350558"/>
          </a:xfrm>
          <a:prstGeom prst="rect">
            <a:avLst/>
          </a:prstGeom>
          <a:solidFill>
            <a:srgbClr val="000000"/>
          </a:solidFill>
        </p:spPr>
      </p:pic>
      <p:grpSp>
        <p:nvGrpSpPr>
          <p:cNvPr id="7" name="Group 6"/>
          <p:cNvGrpSpPr/>
          <p:nvPr/>
        </p:nvGrpSpPr>
        <p:grpSpPr>
          <a:xfrm>
            <a:off x="5588000" y="5546804"/>
            <a:ext cx="3213100" cy="381000"/>
            <a:chOff x="5588000" y="6096000"/>
            <a:chExt cx="3213100" cy="38100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588000" y="6477000"/>
              <a:ext cx="32131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6794500" y="6096000"/>
              <a:ext cx="96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FFFF"/>
                  </a:solidFill>
                  <a:latin typeface="Gill Sans MT"/>
                </a:rPr>
                <a:t>0.5 pc</a:t>
              </a:r>
              <a:endParaRPr lang="en-US" dirty="0">
                <a:solidFill>
                  <a:srgbClr val="FFFFFF"/>
                </a:solidFill>
                <a:latin typeface="Gill Sans MT"/>
              </a:endParaRPr>
            </a:p>
          </p:txBody>
        </p:sp>
      </p:grp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3715954" y="6004004"/>
            <a:ext cx="55296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200" dirty="0" smtClean="0">
                <a:solidFill>
                  <a:srgbClr val="FFFFFF"/>
                </a:solidFill>
                <a:latin typeface="Gill Sans MT"/>
                <a:cs typeface="Gill Sans MT"/>
              </a:rPr>
              <a:t>Credit: </a:t>
            </a:r>
          </a:p>
          <a:p>
            <a:pPr defTabSz="914400"/>
            <a:r>
              <a:rPr lang="en-US" sz="120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lang="en-US" sz="1200" dirty="0" smtClean="0">
                <a:solidFill>
                  <a:srgbClr val="FFFFFF"/>
                </a:solidFill>
                <a:latin typeface="Gill Sans MT"/>
                <a:cs typeface="Gill Sans MT"/>
              </a:rPr>
              <a:t> Optical: NASA</a:t>
            </a:r>
            <a:r>
              <a:rPr lang="en-US" sz="1200" dirty="0">
                <a:solidFill>
                  <a:srgbClr val="FFFFFF"/>
                </a:solidFill>
                <a:latin typeface="Gill Sans MT"/>
                <a:cs typeface="Gill Sans MT"/>
              </a:rPr>
              <a:t>, ESA, </a:t>
            </a:r>
            <a:r>
              <a:rPr lang="en-US" sz="1200" dirty="0" err="1">
                <a:solidFill>
                  <a:srgbClr val="FFFFFF"/>
                </a:solidFill>
                <a:latin typeface="Gill Sans MT"/>
                <a:cs typeface="Gill Sans MT"/>
              </a:rPr>
              <a:t>STScI</a:t>
            </a:r>
            <a:r>
              <a:rPr lang="en-US" sz="1200" dirty="0" smtClean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lang="en-US" sz="120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lang="en-US" sz="1200" dirty="0" smtClean="0">
                <a:solidFill>
                  <a:srgbClr val="FFFFFF"/>
                </a:solidFill>
                <a:latin typeface="Gill Sans MT"/>
                <a:cs typeface="Gill Sans MT"/>
              </a:rPr>
              <a:t>J</a:t>
            </a:r>
            <a:r>
              <a:rPr lang="en-US" sz="1200" dirty="0">
                <a:solidFill>
                  <a:srgbClr val="FFFFFF"/>
                </a:solidFill>
                <a:latin typeface="Gill Sans MT"/>
                <a:cs typeface="Gill Sans MT"/>
              </a:rPr>
              <a:t>. Hester and </a:t>
            </a:r>
            <a:r>
              <a:rPr lang="en-US" sz="1200" dirty="0" err="1">
                <a:solidFill>
                  <a:srgbClr val="FFFFFF"/>
                </a:solidFill>
                <a:latin typeface="Gill Sans MT"/>
                <a:cs typeface="Gill Sans MT"/>
              </a:rPr>
              <a:t>P</a:t>
            </a:r>
            <a:r>
              <a:rPr lang="en-US" sz="1200" dirty="0">
                <a:solidFill>
                  <a:srgbClr val="FFFFFF"/>
                </a:solidFill>
                <a:latin typeface="Gill Sans MT"/>
                <a:cs typeface="Gill Sans MT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Gill Sans MT"/>
                <a:cs typeface="Gill Sans MT"/>
              </a:rPr>
              <a:t>Scowen</a:t>
            </a:r>
            <a:r>
              <a:rPr lang="en-US" sz="1200" dirty="0">
                <a:solidFill>
                  <a:srgbClr val="FFFFFF"/>
                </a:solidFill>
                <a:latin typeface="Gill Sans MT"/>
                <a:cs typeface="Gill Sans MT"/>
              </a:rPr>
              <a:t> (Arizona State University</a:t>
            </a:r>
            <a:r>
              <a:rPr lang="en-US" sz="1200" dirty="0" smtClean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</a:p>
          <a:p>
            <a:pPr defTabSz="914400"/>
            <a:r>
              <a:rPr lang="en-US" sz="1200" dirty="0" smtClean="0">
                <a:solidFill>
                  <a:srgbClr val="FFFFFF"/>
                </a:solidFill>
                <a:latin typeface="Gill Sans MT"/>
                <a:cs typeface="Gill Sans MT"/>
              </a:rPr>
              <a:t>  NIR: </a:t>
            </a:r>
            <a:r>
              <a:rPr lang="en-US" sz="1200" dirty="0">
                <a:solidFill>
                  <a:srgbClr val="FFFFFF"/>
                </a:solidFill>
                <a:latin typeface="Gill Sans MT"/>
              </a:rPr>
              <a:t>ESO/M. </a:t>
            </a:r>
            <a:r>
              <a:rPr lang="en-US" sz="1200" dirty="0" err="1">
                <a:solidFill>
                  <a:srgbClr val="FFFFFF"/>
                </a:solidFill>
                <a:latin typeface="Gill Sans MT"/>
              </a:rPr>
              <a:t>McCaughrean</a:t>
            </a:r>
            <a:r>
              <a:rPr lang="en-US" sz="1200" dirty="0">
                <a:solidFill>
                  <a:srgbClr val="FFFFFF"/>
                </a:solidFill>
                <a:latin typeface="Gill Sans MT"/>
              </a:rPr>
              <a:t> &amp; M. Anderson (AIP)</a:t>
            </a:r>
          </a:p>
          <a:p>
            <a:pPr defTabSz="914400"/>
            <a:r>
              <a:rPr lang="en-US" sz="1200" dirty="0" smtClean="0">
                <a:solidFill>
                  <a:srgbClr val="FFFFFF"/>
                </a:solidFill>
                <a:latin typeface="Gill Sans MT"/>
              </a:rPr>
              <a:t>  MIR: ESA</a:t>
            </a:r>
            <a:r>
              <a:rPr lang="en-US" sz="1200" dirty="0">
                <a:solidFill>
                  <a:srgbClr val="FFFFFF"/>
                </a:solidFill>
                <a:latin typeface="Gill Sans MT"/>
              </a:rPr>
              <a:t>/Herschel/PACS/SPIRE/Hill, </a:t>
            </a:r>
            <a:r>
              <a:rPr lang="en-US" sz="1200" dirty="0" err="1">
                <a:solidFill>
                  <a:srgbClr val="FFFFFF"/>
                </a:solidFill>
                <a:latin typeface="Gill Sans MT"/>
              </a:rPr>
              <a:t>Motte</a:t>
            </a:r>
            <a:r>
              <a:rPr lang="en-US" sz="1200" dirty="0">
                <a:solidFill>
                  <a:srgbClr val="FFFFFF"/>
                </a:solidFill>
                <a:latin typeface="Gill Sans MT"/>
              </a:rPr>
              <a:t>, HOBYS Key </a:t>
            </a:r>
            <a:r>
              <a:rPr lang="en-US" sz="1200" dirty="0" err="1">
                <a:solidFill>
                  <a:srgbClr val="FFFFFF"/>
                </a:solidFill>
                <a:latin typeface="Gill Sans MT"/>
              </a:rPr>
              <a:t>Programme</a:t>
            </a:r>
            <a:r>
              <a:rPr lang="en-US" sz="1200" dirty="0">
                <a:solidFill>
                  <a:srgbClr val="FFFFFF"/>
                </a:solidFill>
                <a:latin typeface="Gill Sans MT"/>
              </a:rPr>
              <a:t> Consortium</a:t>
            </a:r>
            <a:endParaRPr lang="en-US" sz="1200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2718" y="104714"/>
            <a:ext cx="8229600" cy="9906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Star Formation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6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avids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28" y="1092204"/>
            <a:ext cx="4849385" cy="49276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990600"/>
          </a:xfrm>
        </p:spPr>
        <p:txBody>
          <a:bodyPr/>
          <a:lstStyle/>
          <a:p>
            <a:r>
              <a:rPr lang="en-US" dirty="0" smtClean="0"/>
              <a:t>Star formation…with B-fields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03950" y="5372105"/>
            <a:ext cx="176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Davidson+ 2011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7261" y="1549404"/>
            <a:ext cx="2002367" cy="4089400"/>
            <a:chOff x="167261" y="1549404"/>
            <a:chExt cx="2002367" cy="4089400"/>
          </a:xfrm>
        </p:grpSpPr>
        <p:cxnSp>
          <p:nvCxnSpPr>
            <p:cNvPr id="4" name="Straight Connector 3"/>
            <p:cNvCxnSpPr/>
            <p:nvPr/>
          </p:nvCxnSpPr>
          <p:spPr>
            <a:xfrm flipH="1">
              <a:off x="2057399" y="1549404"/>
              <a:ext cx="12700" cy="408940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67261" y="1600204"/>
              <a:ext cx="200236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Dense core</a:t>
              </a:r>
            </a:p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10</a:t>
              </a:r>
              <a:r>
                <a:rPr lang="en-US" sz="2200" b="1" baseline="30000" dirty="0" smtClean="0">
                  <a:solidFill>
                    <a:srgbClr val="292934"/>
                  </a:solidFill>
                  <a:latin typeface="Gill Sans MT"/>
                </a:rPr>
                <a:t>4</a:t>
              </a:r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 AU</a:t>
              </a:r>
            </a:p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(~0.1 pc)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419598" y="1318571"/>
            <a:ext cx="4385735" cy="2046933"/>
            <a:chOff x="4419598" y="1318571"/>
            <a:chExt cx="4385735" cy="2046933"/>
          </a:xfrm>
        </p:grpSpPr>
        <p:cxnSp>
          <p:nvCxnSpPr>
            <p:cNvPr id="14" name="Straight Connector 13"/>
            <p:cNvCxnSpPr/>
            <p:nvPr/>
          </p:nvCxnSpPr>
          <p:spPr>
            <a:xfrm flipH="1">
              <a:off x="4419598" y="3365504"/>
              <a:ext cx="279402" cy="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466417" y="1318571"/>
              <a:ext cx="23389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err="1" smtClean="0">
                  <a:solidFill>
                    <a:srgbClr val="292934"/>
                  </a:solidFill>
                  <a:latin typeface="Gill Sans MT"/>
                </a:rPr>
                <a:t>Keplerian</a:t>
              </a:r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 disk</a:t>
              </a:r>
            </a:p>
            <a:p>
              <a:pPr algn="ctr"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100 AU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4603753" y="2032000"/>
              <a:ext cx="2415260" cy="1269999"/>
            </a:xfrm>
            <a:prstGeom prst="line">
              <a:avLst/>
            </a:prstGeom>
            <a:ln w="19050" cmpd="sng">
              <a:solidFill>
                <a:schemeClr val="tx1"/>
              </a:solidFill>
              <a:headEnd type="none" w="sm" len="sm"/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3999" y="3134671"/>
            <a:ext cx="4836584" cy="1200328"/>
            <a:chOff x="4063999" y="3134671"/>
            <a:chExt cx="4836584" cy="1200328"/>
          </a:xfrm>
        </p:grpSpPr>
        <p:cxnSp>
          <p:nvCxnSpPr>
            <p:cNvPr id="12" name="Straight Connector 11"/>
            <p:cNvCxnSpPr/>
            <p:nvPr/>
          </p:nvCxnSpPr>
          <p:spPr>
            <a:xfrm flipH="1">
              <a:off x="4063999" y="3517904"/>
              <a:ext cx="1282701" cy="622300"/>
            </a:xfrm>
            <a:prstGeom prst="line">
              <a:avLst/>
            </a:prstGeom>
            <a:ln w="57150" cmpd="sng">
              <a:solidFill>
                <a:srgbClr val="FF6600"/>
              </a:solidFill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790222" y="3134671"/>
              <a:ext cx="2110361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“</a:t>
              </a:r>
              <a:r>
                <a:rPr lang="en-US" sz="2400" b="1" dirty="0" err="1" smtClean="0">
                  <a:solidFill>
                    <a:srgbClr val="292934"/>
                  </a:solidFill>
                  <a:latin typeface="Gill Sans MT"/>
                </a:rPr>
                <a:t>Pseudodisk</a:t>
              </a:r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”</a:t>
              </a:r>
            </a:p>
            <a:p>
              <a:pPr algn="ctr"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1,000 AU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5080000" y="3365504"/>
              <a:ext cx="2091413" cy="285747"/>
            </a:xfrm>
            <a:prstGeom prst="line">
              <a:avLst/>
            </a:prstGeom>
            <a:ln w="19050" cmpd="sng">
              <a:solidFill>
                <a:schemeClr val="tx1"/>
              </a:solidFill>
              <a:headEnd type="none" w="sm" len="sm"/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01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6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11587</TotalTime>
  <Words>7111</Words>
  <Application>Microsoft Macintosh PowerPoint</Application>
  <PresentationFormat>On-screen Show (4:3)</PresentationFormat>
  <Paragraphs>1260</Paragraphs>
  <Slides>119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119</vt:i4>
      </vt:variant>
    </vt:vector>
  </HeadingPairs>
  <TitlesOfParts>
    <vt:vector size="129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6_Clarity</vt:lpstr>
      <vt:lpstr>7_Office Theme</vt:lpstr>
      <vt:lpstr>From clouds to cores  to envelopes to disks a multi-scale  view of magnetized star formation</vt:lpstr>
      <vt:lpstr>Outline</vt:lpstr>
      <vt:lpstr>Scales of star formation</vt:lpstr>
      <vt:lpstr>Outline</vt:lpstr>
      <vt:lpstr>PowerPoint Presentation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Large  medium scale Consistent B-field in clouds &amp; cores</vt:lpstr>
      <vt:lpstr>Large  medium scale: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Polarization “hole” effect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Magnetic braking catastrophe</vt:lpstr>
      <vt:lpstr>Magnetic braking catastrophe</vt:lpstr>
      <vt:lpstr>PowerPoint Presentation</vt:lpstr>
      <vt:lpstr>HI-POL vs. LO-POL: open questions</vt:lpstr>
      <vt:lpstr>FUTURE multi-scale comparison: B-fields</vt:lpstr>
      <vt:lpstr>Outline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Upper limits on circumstellar disk polarization</vt:lpstr>
      <vt:lpstr>Implications for disk formation</vt:lpstr>
      <vt:lpstr>Implications: disk formation</vt:lpstr>
      <vt:lpstr>Other projects</vt:lpstr>
      <vt:lpstr>Serpens CARMA+ALMA project</vt:lpstr>
      <vt:lpstr>Serpens CARMA+ALMA project</vt:lpstr>
      <vt:lpstr>Serpens CARMA+ALMA project</vt:lpstr>
      <vt:lpstr>PowerPoint Presentation</vt:lpstr>
      <vt:lpstr>PowerPoint Presentation</vt:lpstr>
      <vt:lpstr>PowerPoint Presentation</vt:lpstr>
      <vt:lpstr>How do we get misalignment?</vt:lpstr>
      <vt:lpstr>PowerPoint Presentation</vt:lpstr>
      <vt:lpstr>Star Formation</vt:lpstr>
      <vt:lpstr>Star formation…with B-fields</vt:lpstr>
      <vt:lpstr>PowerPoint Presentation</vt:lpstr>
      <vt:lpstr>1 mm dual-polarization receivers</vt:lpstr>
      <vt:lpstr>1 mm dual-polarization receivers</vt:lpstr>
      <vt:lpstr>Turnstile-junction OMT</vt:lpstr>
      <vt:lpstr>OMT construction</vt:lpstr>
      <vt:lpstr>PowerPoint Presentation</vt:lpstr>
      <vt:lpstr>Some OMTs have resonances…</vt:lpstr>
      <vt:lpstr>Unequal sidearm lengths in OMT can  cause resonances (simulation)</vt:lpstr>
      <vt:lpstr>OMT tests at 4K (passbands, LO = 210-255 GHz in 1 GHz steps)</vt:lpstr>
      <vt:lpstr>2-section polarizer</vt:lpstr>
      <vt:lpstr>R   L                                          </vt:lpstr>
      <vt:lpstr>Polarizer construction</vt:lpstr>
      <vt:lpstr>Sample polarizer test data (mandrel machining errors)</vt:lpstr>
      <vt:lpstr>Polarization calibration</vt:lpstr>
      <vt:lpstr>XY phase calibration</vt:lpstr>
      <vt:lpstr>Stokes parameters, for circular polarization</vt:lpstr>
      <vt:lpstr>Polarization % and position angle uncertainties</vt:lpstr>
      <vt:lpstr>XY phase calibration</vt:lpstr>
      <vt:lpstr>XY phase fit results</vt:lpstr>
      <vt:lpstr>1 mm signal path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423</cp:revision>
  <dcterms:created xsi:type="dcterms:W3CDTF">2010-11-26T18:30:23Z</dcterms:created>
  <dcterms:modified xsi:type="dcterms:W3CDTF">2013-10-18T15:53:48Z</dcterms:modified>
</cp:coreProperties>
</file>